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1" r:id="rId3"/>
    <p:sldId id="282" r:id="rId4"/>
    <p:sldId id="257" r:id="rId5"/>
    <p:sldId id="258" r:id="rId6"/>
    <p:sldId id="288" r:id="rId7"/>
    <p:sldId id="289" r:id="rId8"/>
    <p:sldId id="290" r:id="rId9"/>
    <p:sldId id="259" r:id="rId10"/>
    <p:sldId id="287" r:id="rId11"/>
    <p:sldId id="285" r:id="rId12"/>
    <p:sldId id="284" r:id="rId13"/>
    <p:sldId id="280" r:id="rId14"/>
    <p:sldId id="294" r:id="rId15"/>
    <p:sldId id="261" r:id="rId16"/>
    <p:sldId id="262" r:id="rId17"/>
    <p:sldId id="269" r:id="rId18"/>
    <p:sldId id="274" r:id="rId19"/>
    <p:sldId id="268" r:id="rId20"/>
    <p:sldId id="265" r:id="rId21"/>
    <p:sldId id="279" r:id="rId22"/>
    <p:sldId id="266" r:id="rId23"/>
    <p:sldId id="292" r:id="rId24"/>
    <p:sldId id="264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6667" autoAdjust="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D5889-C46E-4BEE-A030-C5200573917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9C2356-BA61-43C5-AAC8-663193BDC018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педагогические</a:t>
          </a:r>
          <a:endParaRPr lang="ru-RU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25C9B3-412E-49E5-9644-8B4CDABD793B}" type="parTrans" cxnId="{2E517F38-4D70-4849-8BAD-40737312D4D1}">
      <dgm:prSet/>
      <dgm:spPr/>
      <dgm:t>
        <a:bodyPr/>
        <a:lstStyle/>
        <a:p>
          <a:endParaRPr lang="ru-RU"/>
        </a:p>
      </dgm:t>
    </dgm:pt>
    <dgm:pt modelId="{D8AAFD63-3833-4A7C-A8C7-3A54D4696C32}" type="sibTrans" cxnId="{2E517F38-4D70-4849-8BAD-40737312D4D1}">
      <dgm:prSet/>
      <dgm:spPr/>
      <dgm:t>
        <a:bodyPr/>
        <a:lstStyle/>
        <a:p>
          <a:endParaRPr lang="ru-RU"/>
        </a:p>
      </dgm:t>
    </dgm:pt>
    <dgm:pt modelId="{592C1700-E631-4973-8E12-50068C81275F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педагог,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8E4585-B344-4436-816F-0BF5B0859D18}" type="parTrans" cxnId="{F42CEC71-C2FA-4ED5-8C37-6D0056E37E42}">
      <dgm:prSet/>
      <dgm:spPr/>
      <dgm:t>
        <a:bodyPr/>
        <a:lstStyle/>
        <a:p>
          <a:endParaRPr lang="ru-RU"/>
        </a:p>
      </dgm:t>
    </dgm:pt>
    <dgm:pt modelId="{78307855-06F9-4744-B61C-F59050476B1F}" type="sibTrans" cxnId="{F42CEC71-C2FA-4ED5-8C37-6D0056E37E42}">
      <dgm:prSet/>
      <dgm:spPr/>
      <dgm:t>
        <a:bodyPr/>
        <a:lstStyle/>
        <a:p>
          <a:endParaRPr lang="ru-RU"/>
        </a:p>
      </dgm:t>
    </dgm:pt>
    <dgm:pt modelId="{D8672496-10A0-46ED-B529-D80BEA86B80C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непедагогические</a:t>
          </a:r>
          <a:endParaRPr lang="ru-RU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EFB9CD-347A-4819-9737-8DCC9EAC6C79}" type="parTrans" cxnId="{86B1791E-909D-40D5-964A-39AE3CFE3583}">
      <dgm:prSet/>
      <dgm:spPr/>
      <dgm:t>
        <a:bodyPr/>
        <a:lstStyle/>
        <a:p>
          <a:endParaRPr lang="ru-RU"/>
        </a:p>
      </dgm:t>
    </dgm:pt>
    <dgm:pt modelId="{181F91C7-6B0C-4D91-A42A-9FD39FA25B63}" type="sibTrans" cxnId="{86B1791E-909D-40D5-964A-39AE3CFE3583}">
      <dgm:prSet/>
      <dgm:spPr/>
      <dgm:t>
        <a:bodyPr/>
        <a:lstStyle/>
        <a:p>
          <a:endParaRPr lang="ru-RU"/>
        </a:p>
      </dgm:t>
    </dgm:pt>
    <dgm:pt modelId="{E06C090D-1D87-43C1-AFA5-63C17802A3C7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сопровождающий инвалидов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C49DB0-13A3-46D7-92AB-A0F54CFC7057}" type="parTrans" cxnId="{2A14CD43-274E-4016-A045-8B0428D85833}">
      <dgm:prSet/>
      <dgm:spPr/>
      <dgm:t>
        <a:bodyPr/>
        <a:lstStyle/>
        <a:p>
          <a:endParaRPr lang="ru-RU"/>
        </a:p>
      </dgm:t>
    </dgm:pt>
    <dgm:pt modelId="{1A97FB24-5465-4546-93FC-009D5EE60529}" type="sibTrans" cxnId="{2A14CD43-274E-4016-A045-8B0428D85833}">
      <dgm:prSet/>
      <dgm:spPr/>
      <dgm:t>
        <a:bodyPr/>
        <a:lstStyle/>
        <a:p>
          <a:endParaRPr lang="ru-RU"/>
        </a:p>
      </dgm:t>
    </dgm:pt>
    <dgm:pt modelId="{89425793-930D-44EB-AA5F-06A481118D11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педагог-психолог,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2A2DDE-AB7F-4571-9A2B-70960003727B}" type="parTrans" cxnId="{E5918D5A-BC76-480E-BA30-FBA6792F2518}">
      <dgm:prSet/>
      <dgm:spPr/>
      <dgm:t>
        <a:bodyPr/>
        <a:lstStyle/>
        <a:p>
          <a:endParaRPr lang="ru-RU"/>
        </a:p>
      </dgm:t>
    </dgm:pt>
    <dgm:pt modelId="{E6B786B6-CB8E-4190-B3EC-109F1C0D4A33}" type="sibTrans" cxnId="{E5918D5A-BC76-480E-BA30-FBA6792F2518}">
      <dgm:prSet/>
      <dgm:spPr/>
      <dgm:t>
        <a:bodyPr/>
        <a:lstStyle/>
        <a:p>
          <a:endParaRPr lang="ru-RU"/>
        </a:p>
      </dgm:t>
    </dgm:pt>
    <dgm:pt modelId="{FC1EDD14-2B85-4512-BC22-77CD7B11B6DF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 дополнительного образования детей и взрослых,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459C27-3B20-436C-9D96-B6BF025A8B51}" type="parTrans" cxnId="{3B3A6FD4-DA36-4C7E-8B8E-3B1EE698E51B}">
      <dgm:prSet/>
      <dgm:spPr/>
      <dgm:t>
        <a:bodyPr/>
        <a:lstStyle/>
        <a:p>
          <a:endParaRPr lang="ru-RU"/>
        </a:p>
      </dgm:t>
    </dgm:pt>
    <dgm:pt modelId="{72495972-9BEE-4ABC-81A4-E7E4E2ACEE92}" type="sibTrans" cxnId="{3B3A6FD4-DA36-4C7E-8B8E-3B1EE698E51B}">
      <dgm:prSet/>
      <dgm:spPr/>
      <dgm:t>
        <a:bodyPr/>
        <a:lstStyle/>
        <a:p>
          <a:endParaRPr lang="ru-RU"/>
        </a:p>
      </dgm:t>
    </dgm:pt>
    <dgm:pt modelId="{8DB78C53-2528-43D8-B11C-671070EF5E39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специалист в области воспитания…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dirty="0" smtClean="0">
              <a:solidFill>
                <a:schemeClr val="tx1"/>
              </a:solidFill>
            </a:rPr>
            <a:t/>
          </a:r>
          <a:br>
            <a:rPr lang="ru-RU" sz="1400" b="0" i="0" dirty="0" smtClean="0">
              <a:solidFill>
                <a:schemeClr val="tx1"/>
              </a:solidFill>
            </a:rPr>
          </a:br>
          <a:endParaRPr lang="ru-RU" sz="1400" dirty="0">
            <a:solidFill>
              <a:schemeClr val="tx1"/>
            </a:solidFill>
          </a:endParaRPr>
        </a:p>
      </dgm:t>
    </dgm:pt>
    <dgm:pt modelId="{13EFA647-713D-4C68-B820-25B63BCB6B29}" type="parTrans" cxnId="{BB9F851D-DD71-4A2E-909A-1F9627A90E38}">
      <dgm:prSet/>
      <dgm:spPr/>
      <dgm:t>
        <a:bodyPr/>
        <a:lstStyle/>
        <a:p>
          <a:endParaRPr lang="ru-RU"/>
        </a:p>
      </dgm:t>
    </dgm:pt>
    <dgm:pt modelId="{EBA09398-6205-44EF-8A68-7656AB8C869B}" type="sibTrans" cxnId="{BB9F851D-DD71-4A2E-909A-1F9627A90E38}">
      <dgm:prSet/>
      <dgm:spPr/>
      <dgm:t>
        <a:bodyPr/>
        <a:lstStyle/>
        <a:p>
          <a:endParaRPr lang="ru-RU"/>
        </a:p>
      </dgm:t>
    </dgm:pt>
    <dgm:pt modelId="{B4FBF23D-FBA7-4A15-9817-A840F1F250F8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специалист по организационному и документационному обеспечению управления организацией,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56F7C3-28BA-4647-ABB4-73AB3C6A3A78}" type="parTrans" cxnId="{6B1279C1-8F43-4343-A9B9-664838826143}">
      <dgm:prSet/>
      <dgm:spPr/>
      <dgm:t>
        <a:bodyPr/>
        <a:lstStyle/>
        <a:p>
          <a:endParaRPr lang="ru-RU"/>
        </a:p>
      </dgm:t>
    </dgm:pt>
    <dgm:pt modelId="{0D2A9D76-0A12-479D-9076-EDE54F63D8A7}" type="sibTrans" cxnId="{6B1279C1-8F43-4343-A9B9-664838826143}">
      <dgm:prSet/>
      <dgm:spPr/>
      <dgm:t>
        <a:bodyPr/>
        <a:lstStyle/>
        <a:p>
          <a:endParaRPr lang="ru-RU"/>
        </a:p>
      </dgm:t>
    </dgm:pt>
    <dgm:pt modelId="{31028488-34A9-4FF3-AD7B-C604A255E60D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бухгалтер,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E665D9-87FB-41FC-AAAF-547CF037EB6C}" type="parTrans" cxnId="{4BB2C9C7-71A8-48EC-B156-A9D6AE2DF0DC}">
      <dgm:prSet/>
      <dgm:spPr/>
      <dgm:t>
        <a:bodyPr/>
        <a:lstStyle/>
        <a:p>
          <a:endParaRPr lang="ru-RU"/>
        </a:p>
      </dgm:t>
    </dgm:pt>
    <dgm:pt modelId="{46232BCD-F469-4674-A7CE-A9BC463E9F89}" type="sibTrans" cxnId="{4BB2C9C7-71A8-48EC-B156-A9D6AE2DF0DC}">
      <dgm:prSet/>
      <dgm:spPr/>
      <dgm:t>
        <a:bodyPr/>
        <a:lstStyle/>
        <a:p>
          <a:endParaRPr lang="ru-RU"/>
        </a:p>
      </dgm:t>
    </dgm:pt>
    <dgm:pt modelId="{FA095000-2A78-45C8-8D7D-0C8C49240795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контрактный управляющий,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B737F0-6F04-417B-B428-C9210879D054}" type="parTrans" cxnId="{1869275D-1895-4074-8E14-CDC255B851E1}">
      <dgm:prSet/>
      <dgm:spPr/>
      <dgm:t>
        <a:bodyPr/>
        <a:lstStyle/>
        <a:p>
          <a:endParaRPr lang="ru-RU"/>
        </a:p>
      </dgm:t>
    </dgm:pt>
    <dgm:pt modelId="{29A7BD39-9F8B-4911-9516-AA34FE7A4091}" type="sibTrans" cxnId="{1869275D-1895-4074-8E14-CDC255B851E1}">
      <dgm:prSet/>
      <dgm:spPr/>
      <dgm:t>
        <a:bodyPr/>
        <a:lstStyle/>
        <a:p>
          <a:endParaRPr lang="ru-RU"/>
        </a:p>
      </dgm:t>
    </dgm:pt>
    <dgm:pt modelId="{5EE89349-AB5A-47B7-B48D-179E7EBCA3BF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повар,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378D55-4C9B-4D51-8C05-8DD5C1E63094}" type="parTrans" cxnId="{7760EEFD-78D2-48EA-9D15-3E78E9C69628}">
      <dgm:prSet/>
      <dgm:spPr/>
      <dgm:t>
        <a:bodyPr/>
        <a:lstStyle/>
        <a:p>
          <a:endParaRPr lang="ru-RU"/>
        </a:p>
      </dgm:t>
    </dgm:pt>
    <dgm:pt modelId="{1A7F5CCF-0225-48A5-A317-5C05A29EFA20}" type="sibTrans" cxnId="{7760EEFD-78D2-48EA-9D15-3E78E9C69628}">
      <dgm:prSet/>
      <dgm:spPr/>
      <dgm:t>
        <a:bodyPr/>
        <a:lstStyle/>
        <a:p>
          <a:endParaRPr lang="ru-RU"/>
        </a:p>
      </dgm:t>
    </dgm:pt>
    <dgm:pt modelId="{BFB38884-3C1C-440C-8DC8-5B7CE7F3939B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работник по обеспечению охраны образовательных организаций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0" i="0" dirty="0" smtClean="0">
              <a:solidFill>
                <a:schemeClr val="tx1"/>
              </a:solidFill>
            </a:rPr>
            <a:t/>
          </a:r>
          <a:br>
            <a:rPr lang="ru-RU" sz="1800" b="0" i="0" dirty="0" smtClean="0">
              <a:solidFill>
                <a:schemeClr val="tx1"/>
              </a:solidFill>
            </a:rPr>
          </a:br>
          <a:r>
            <a:rPr lang="ru-RU" sz="1100" b="0" i="0" dirty="0" smtClean="0">
              <a:solidFill>
                <a:schemeClr val="tx1"/>
              </a:solidFill>
            </a:rPr>
            <a:t/>
          </a:r>
          <a:br>
            <a:rPr lang="ru-RU" sz="1100" b="0" i="0" dirty="0" smtClean="0">
              <a:solidFill>
                <a:schemeClr val="tx1"/>
              </a:solidFill>
            </a:rPr>
          </a:br>
          <a:endParaRPr lang="ru-RU" sz="1100" dirty="0">
            <a:solidFill>
              <a:schemeClr val="tx1"/>
            </a:solidFill>
          </a:endParaRPr>
        </a:p>
      </dgm:t>
    </dgm:pt>
    <dgm:pt modelId="{9368555F-E40D-4C4C-963C-648913275FE8}" type="parTrans" cxnId="{4B08CC7A-CF2B-46C5-9685-2D30DE36AD34}">
      <dgm:prSet/>
      <dgm:spPr/>
      <dgm:t>
        <a:bodyPr/>
        <a:lstStyle/>
        <a:p>
          <a:endParaRPr lang="ru-RU"/>
        </a:p>
      </dgm:t>
    </dgm:pt>
    <dgm:pt modelId="{BE0BE9C4-3705-41E6-BF63-56D0CFCBEE0D}" type="sibTrans" cxnId="{4B08CC7A-CF2B-46C5-9685-2D30DE36AD34}">
      <dgm:prSet/>
      <dgm:spPr/>
      <dgm:t>
        <a:bodyPr/>
        <a:lstStyle/>
        <a:p>
          <a:endParaRPr lang="ru-RU"/>
        </a:p>
      </dgm:t>
    </dgm:pt>
    <dgm:pt modelId="{7937DEEB-2D61-4C36-8352-977079B5CF15}" type="pres">
      <dgm:prSet presAssocID="{CA2D5889-C46E-4BEE-A030-C5200573917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2A217-61F3-49ED-99F5-20F103AAC918}" type="pres">
      <dgm:prSet presAssocID="{C49C2356-BA61-43C5-AAC8-663193BDC018}" presName="linNode" presStyleCnt="0"/>
      <dgm:spPr/>
    </dgm:pt>
    <dgm:pt modelId="{6B4ADE04-B0AF-4B33-BE1F-EF73018F08EE}" type="pres">
      <dgm:prSet presAssocID="{C49C2356-BA61-43C5-AAC8-663193BDC01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13844-81EC-49C8-8794-03A774592693}" type="pres">
      <dgm:prSet presAssocID="{C49C2356-BA61-43C5-AAC8-663193BDC01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42F2F-59A6-4A3F-AE15-2EEBDCFB010C}" type="pres">
      <dgm:prSet presAssocID="{D8AAFD63-3833-4A7C-A8C7-3A54D4696C32}" presName="spacing" presStyleCnt="0"/>
      <dgm:spPr/>
    </dgm:pt>
    <dgm:pt modelId="{65559859-F302-489B-AE2E-13C431DE7EB7}" type="pres">
      <dgm:prSet presAssocID="{D8672496-10A0-46ED-B529-D80BEA86B80C}" presName="linNode" presStyleCnt="0"/>
      <dgm:spPr/>
    </dgm:pt>
    <dgm:pt modelId="{2DC63A91-5E92-434D-A635-D974F2EB6CA1}" type="pres">
      <dgm:prSet presAssocID="{D8672496-10A0-46ED-B529-D80BEA86B80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783C0-2FF7-432F-B5E8-9A71327E928A}" type="pres">
      <dgm:prSet presAssocID="{D8672496-10A0-46ED-B529-D80BEA86B80C}" presName="childShp" presStyleLbl="bgAccFollowNode1" presStyleIdx="1" presStyleCnt="2" custScaleY="15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14CD43-274E-4016-A045-8B0428D85833}" srcId="{D8672496-10A0-46ED-B529-D80BEA86B80C}" destId="{E06C090D-1D87-43C1-AFA5-63C17802A3C7}" srcOrd="0" destOrd="0" parTransId="{3BC49DB0-13A3-46D7-92AB-A0F54CFC7057}" sibTransId="{1A97FB24-5465-4546-93FC-009D5EE60529}"/>
    <dgm:cxn modelId="{4B08CC7A-CF2B-46C5-9685-2D30DE36AD34}" srcId="{D8672496-10A0-46ED-B529-D80BEA86B80C}" destId="{BFB38884-3C1C-440C-8DC8-5B7CE7F3939B}" srcOrd="5" destOrd="0" parTransId="{9368555F-E40D-4C4C-963C-648913275FE8}" sibTransId="{BE0BE9C4-3705-41E6-BF63-56D0CFCBEE0D}"/>
    <dgm:cxn modelId="{8220C975-9C35-4B3A-8BEE-3B7033B53C57}" type="presOf" srcId="{E06C090D-1D87-43C1-AFA5-63C17802A3C7}" destId="{517783C0-2FF7-432F-B5E8-9A71327E928A}" srcOrd="0" destOrd="0" presId="urn:microsoft.com/office/officeart/2005/8/layout/vList6"/>
    <dgm:cxn modelId="{3B3A6FD4-DA36-4C7E-8B8E-3B1EE698E51B}" srcId="{C49C2356-BA61-43C5-AAC8-663193BDC018}" destId="{FC1EDD14-2B85-4512-BC22-77CD7B11B6DF}" srcOrd="2" destOrd="0" parTransId="{1F459C27-3B20-436C-9D96-B6BF025A8B51}" sibTransId="{72495972-9BEE-4ABC-81A4-E7E4E2ACEE92}"/>
    <dgm:cxn modelId="{ECE25F97-6E43-4C35-A8E1-D87677E76490}" type="presOf" srcId="{31028488-34A9-4FF3-AD7B-C604A255E60D}" destId="{517783C0-2FF7-432F-B5E8-9A71327E928A}" srcOrd="0" destOrd="2" presId="urn:microsoft.com/office/officeart/2005/8/layout/vList6"/>
    <dgm:cxn modelId="{484D5A4C-80C5-4D6E-8DA4-B45FF85FACA9}" type="presOf" srcId="{8DB78C53-2528-43D8-B11C-671070EF5E39}" destId="{D0513844-81EC-49C8-8794-03A774592693}" srcOrd="0" destOrd="3" presId="urn:microsoft.com/office/officeart/2005/8/layout/vList6"/>
    <dgm:cxn modelId="{D4D18CFC-B31F-4056-83C4-2D232C7904E2}" type="presOf" srcId="{89425793-930D-44EB-AA5F-06A481118D11}" destId="{D0513844-81EC-49C8-8794-03A774592693}" srcOrd="0" destOrd="1" presId="urn:microsoft.com/office/officeart/2005/8/layout/vList6"/>
    <dgm:cxn modelId="{F42CEC71-C2FA-4ED5-8C37-6D0056E37E42}" srcId="{C49C2356-BA61-43C5-AAC8-663193BDC018}" destId="{592C1700-E631-4973-8E12-50068C81275F}" srcOrd="0" destOrd="0" parTransId="{E08E4585-B344-4436-816F-0BF5B0859D18}" sibTransId="{78307855-06F9-4744-B61C-F59050476B1F}"/>
    <dgm:cxn modelId="{2E517F38-4D70-4849-8BAD-40737312D4D1}" srcId="{CA2D5889-C46E-4BEE-A030-C52005739171}" destId="{C49C2356-BA61-43C5-AAC8-663193BDC018}" srcOrd="0" destOrd="0" parTransId="{5725C9B3-412E-49E5-9644-8B4CDABD793B}" sibTransId="{D8AAFD63-3833-4A7C-A8C7-3A54D4696C32}"/>
    <dgm:cxn modelId="{D6340FDB-F216-4C48-9DAF-62E545DF09CD}" type="presOf" srcId="{FA095000-2A78-45C8-8D7D-0C8C49240795}" destId="{517783C0-2FF7-432F-B5E8-9A71327E928A}" srcOrd="0" destOrd="3" presId="urn:microsoft.com/office/officeart/2005/8/layout/vList6"/>
    <dgm:cxn modelId="{E5918D5A-BC76-480E-BA30-FBA6792F2518}" srcId="{C49C2356-BA61-43C5-AAC8-663193BDC018}" destId="{89425793-930D-44EB-AA5F-06A481118D11}" srcOrd="1" destOrd="0" parTransId="{952A2DDE-AB7F-4571-9A2B-70960003727B}" sibTransId="{E6B786B6-CB8E-4190-B3EC-109F1C0D4A33}"/>
    <dgm:cxn modelId="{BB9F851D-DD71-4A2E-909A-1F9627A90E38}" srcId="{C49C2356-BA61-43C5-AAC8-663193BDC018}" destId="{8DB78C53-2528-43D8-B11C-671070EF5E39}" srcOrd="3" destOrd="0" parTransId="{13EFA647-713D-4C68-B820-25B63BCB6B29}" sibTransId="{EBA09398-6205-44EF-8A68-7656AB8C869B}"/>
    <dgm:cxn modelId="{B8FCC411-78C2-4584-9A5C-D4C702A3088B}" type="presOf" srcId="{FC1EDD14-2B85-4512-BC22-77CD7B11B6DF}" destId="{D0513844-81EC-49C8-8794-03A774592693}" srcOrd="0" destOrd="2" presId="urn:microsoft.com/office/officeart/2005/8/layout/vList6"/>
    <dgm:cxn modelId="{D81051AE-F1BF-48BF-9F04-22CFDACEBF6F}" type="presOf" srcId="{5EE89349-AB5A-47B7-B48D-179E7EBCA3BF}" destId="{517783C0-2FF7-432F-B5E8-9A71327E928A}" srcOrd="0" destOrd="4" presId="urn:microsoft.com/office/officeart/2005/8/layout/vList6"/>
    <dgm:cxn modelId="{86B1791E-909D-40D5-964A-39AE3CFE3583}" srcId="{CA2D5889-C46E-4BEE-A030-C52005739171}" destId="{D8672496-10A0-46ED-B529-D80BEA86B80C}" srcOrd="1" destOrd="0" parTransId="{8CEFB9CD-347A-4819-9737-8DCC9EAC6C79}" sibTransId="{181F91C7-6B0C-4D91-A42A-9FD39FA25B63}"/>
    <dgm:cxn modelId="{7760EEFD-78D2-48EA-9D15-3E78E9C69628}" srcId="{D8672496-10A0-46ED-B529-D80BEA86B80C}" destId="{5EE89349-AB5A-47B7-B48D-179E7EBCA3BF}" srcOrd="4" destOrd="0" parTransId="{6C378D55-4C9B-4D51-8C05-8DD5C1E63094}" sibTransId="{1A7F5CCF-0225-48A5-A317-5C05A29EFA20}"/>
    <dgm:cxn modelId="{6B1279C1-8F43-4343-A9B9-664838826143}" srcId="{D8672496-10A0-46ED-B529-D80BEA86B80C}" destId="{B4FBF23D-FBA7-4A15-9817-A840F1F250F8}" srcOrd="1" destOrd="0" parTransId="{5956F7C3-28BA-4647-ABB4-73AB3C6A3A78}" sibTransId="{0D2A9D76-0A12-479D-9076-EDE54F63D8A7}"/>
    <dgm:cxn modelId="{1869275D-1895-4074-8E14-CDC255B851E1}" srcId="{D8672496-10A0-46ED-B529-D80BEA86B80C}" destId="{FA095000-2A78-45C8-8D7D-0C8C49240795}" srcOrd="3" destOrd="0" parTransId="{DBB737F0-6F04-417B-B428-C9210879D054}" sibTransId="{29A7BD39-9F8B-4911-9516-AA34FE7A4091}"/>
    <dgm:cxn modelId="{D950EFF6-F902-4E80-B5BD-4250B37023FE}" type="presOf" srcId="{B4FBF23D-FBA7-4A15-9817-A840F1F250F8}" destId="{517783C0-2FF7-432F-B5E8-9A71327E928A}" srcOrd="0" destOrd="1" presId="urn:microsoft.com/office/officeart/2005/8/layout/vList6"/>
    <dgm:cxn modelId="{25C41564-B726-41B3-AA0F-5A5B9FE977F6}" type="presOf" srcId="{D8672496-10A0-46ED-B529-D80BEA86B80C}" destId="{2DC63A91-5E92-434D-A635-D974F2EB6CA1}" srcOrd="0" destOrd="0" presId="urn:microsoft.com/office/officeart/2005/8/layout/vList6"/>
    <dgm:cxn modelId="{94617B29-6816-4C26-9293-3AA066CA26A4}" type="presOf" srcId="{CA2D5889-C46E-4BEE-A030-C52005739171}" destId="{7937DEEB-2D61-4C36-8352-977079B5CF15}" srcOrd="0" destOrd="0" presId="urn:microsoft.com/office/officeart/2005/8/layout/vList6"/>
    <dgm:cxn modelId="{2DEEA6A0-5465-42B1-9BC5-134FE6372628}" type="presOf" srcId="{C49C2356-BA61-43C5-AAC8-663193BDC018}" destId="{6B4ADE04-B0AF-4B33-BE1F-EF73018F08EE}" srcOrd="0" destOrd="0" presId="urn:microsoft.com/office/officeart/2005/8/layout/vList6"/>
    <dgm:cxn modelId="{93908629-E168-47F1-BD18-9B6B41648924}" type="presOf" srcId="{592C1700-E631-4973-8E12-50068C81275F}" destId="{D0513844-81EC-49C8-8794-03A774592693}" srcOrd="0" destOrd="0" presId="urn:microsoft.com/office/officeart/2005/8/layout/vList6"/>
    <dgm:cxn modelId="{5BE115CD-0E6A-472B-96F3-9A3BC44A024A}" type="presOf" srcId="{BFB38884-3C1C-440C-8DC8-5B7CE7F3939B}" destId="{517783C0-2FF7-432F-B5E8-9A71327E928A}" srcOrd="0" destOrd="5" presId="urn:microsoft.com/office/officeart/2005/8/layout/vList6"/>
    <dgm:cxn modelId="{4BB2C9C7-71A8-48EC-B156-A9D6AE2DF0DC}" srcId="{D8672496-10A0-46ED-B529-D80BEA86B80C}" destId="{31028488-34A9-4FF3-AD7B-C604A255E60D}" srcOrd="2" destOrd="0" parTransId="{44E665D9-87FB-41FC-AAAF-547CF037EB6C}" sibTransId="{46232BCD-F469-4674-A7CE-A9BC463E9F89}"/>
    <dgm:cxn modelId="{3F447EF5-2E10-4D0E-8899-1E58EC97AB7A}" type="presParOf" srcId="{7937DEEB-2D61-4C36-8352-977079B5CF15}" destId="{5BD2A217-61F3-49ED-99F5-20F103AAC918}" srcOrd="0" destOrd="0" presId="urn:microsoft.com/office/officeart/2005/8/layout/vList6"/>
    <dgm:cxn modelId="{DD2724BF-D066-4A87-AB53-F2EC2612F3A4}" type="presParOf" srcId="{5BD2A217-61F3-49ED-99F5-20F103AAC918}" destId="{6B4ADE04-B0AF-4B33-BE1F-EF73018F08EE}" srcOrd="0" destOrd="0" presId="urn:microsoft.com/office/officeart/2005/8/layout/vList6"/>
    <dgm:cxn modelId="{5D1539BD-2A21-44B2-ADE3-B51799157E1C}" type="presParOf" srcId="{5BD2A217-61F3-49ED-99F5-20F103AAC918}" destId="{D0513844-81EC-49C8-8794-03A774592693}" srcOrd="1" destOrd="0" presId="urn:microsoft.com/office/officeart/2005/8/layout/vList6"/>
    <dgm:cxn modelId="{CA4759F4-AF38-4667-B56B-985701AE777E}" type="presParOf" srcId="{7937DEEB-2D61-4C36-8352-977079B5CF15}" destId="{E5E42F2F-59A6-4A3F-AE15-2EEBDCFB010C}" srcOrd="1" destOrd="0" presId="urn:microsoft.com/office/officeart/2005/8/layout/vList6"/>
    <dgm:cxn modelId="{89F5C51C-C6F9-4C38-A8C0-E35905E84CFC}" type="presParOf" srcId="{7937DEEB-2D61-4C36-8352-977079B5CF15}" destId="{65559859-F302-489B-AE2E-13C431DE7EB7}" srcOrd="2" destOrd="0" presId="urn:microsoft.com/office/officeart/2005/8/layout/vList6"/>
    <dgm:cxn modelId="{473BAA7E-8E87-4154-80EB-3B64792D9C8C}" type="presParOf" srcId="{65559859-F302-489B-AE2E-13C431DE7EB7}" destId="{2DC63A91-5E92-434D-A635-D974F2EB6CA1}" srcOrd="0" destOrd="0" presId="urn:microsoft.com/office/officeart/2005/8/layout/vList6"/>
    <dgm:cxn modelId="{B183D40A-DA3F-4796-9CFF-DE94C041426E}" type="presParOf" srcId="{65559859-F302-489B-AE2E-13C431DE7EB7}" destId="{517783C0-2FF7-432F-B5E8-9A71327E92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13844-81EC-49C8-8794-03A774592693}">
      <dsp:nvSpPr>
        <dsp:cNvPr id="0" name=""/>
        <dsp:cNvSpPr/>
      </dsp:nvSpPr>
      <dsp:spPr>
        <a:xfrm>
          <a:off x="3457599" y="773"/>
          <a:ext cx="5186398" cy="1981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педагог,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педагог-психолог,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 дополнительного образования детей и взрослых,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специалист в области воспитания…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kern="1200" dirty="0" smtClean="0">
              <a:solidFill>
                <a:schemeClr val="tx1"/>
              </a:solidFill>
            </a:rPr>
            <a:t/>
          </a:r>
          <a:br>
            <a:rPr lang="ru-RU" sz="1400" b="0" i="0" kern="1200" dirty="0" smtClean="0">
              <a:solidFill>
                <a:schemeClr val="tx1"/>
              </a:solidFill>
            </a:rPr>
          </a:br>
          <a:endParaRPr lang="ru-RU" sz="1400" kern="1200" dirty="0">
            <a:solidFill>
              <a:schemeClr val="tx1"/>
            </a:solidFill>
          </a:endParaRPr>
        </a:p>
      </dsp:txBody>
      <dsp:txXfrm>
        <a:off x="3457599" y="248408"/>
        <a:ext cx="4443494" cy="1485808"/>
      </dsp:txXfrm>
    </dsp:sp>
    <dsp:sp modelId="{6B4ADE04-B0AF-4B33-BE1F-EF73018F08EE}">
      <dsp:nvSpPr>
        <dsp:cNvPr id="0" name=""/>
        <dsp:cNvSpPr/>
      </dsp:nvSpPr>
      <dsp:spPr>
        <a:xfrm>
          <a:off x="0" y="773"/>
          <a:ext cx="3457599" cy="198107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педагогические</a:t>
          </a:r>
          <a:endParaRPr lang="ru-RU" sz="29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708" y="97481"/>
        <a:ext cx="3264183" cy="1787662"/>
      </dsp:txXfrm>
    </dsp:sp>
    <dsp:sp modelId="{517783C0-2FF7-432F-B5E8-9A71327E928A}">
      <dsp:nvSpPr>
        <dsp:cNvPr id="0" name=""/>
        <dsp:cNvSpPr/>
      </dsp:nvSpPr>
      <dsp:spPr>
        <a:xfrm>
          <a:off x="3458443" y="2179960"/>
          <a:ext cx="5181333" cy="30342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сопровождающий инвалидов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специалист по организационному и документационному обеспечению управления организацией,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бухгалтер,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контрактный управляющий,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повар,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работник по обеспечению охраны образовательных организаций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0" i="0" kern="1200" dirty="0" smtClean="0">
              <a:solidFill>
                <a:schemeClr val="tx1"/>
              </a:solidFill>
            </a:rPr>
            <a:t/>
          </a:r>
          <a:br>
            <a:rPr lang="ru-RU" sz="1800" b="0" i="0" kern="1200" dirty="0" smtClean="0">
              <a:solidFill>
                <a:schemeClr val="tx1"/>
              </a:solidFill>
            </a:rPr>
          </a:br>
          <a:r>
            <a:rPr lang="ru-RU" sz="1100" b="0" i="0" kern="1200" dirty="0" smtClean="0">
              <a:solidFill>
                <a:schemeClr val="tx1"/>
              </a:solidFill>
            </a:rPr>
            <a:t/>
          </a:r>
          <a:br>
            <a:rPr lang="ru-RU" sz="1100" b="0" i="0" kern="1200" dirty="0" smtClean="0">
              <a:solidFill>
                <a:schemeClr val="tx1"/>
              </a:solidFill>
            </a:rPr>
          </a:br>
          <a:endParaRPr lang="ru-RU" sz="1100" kern="1200" dirty="0">
            <a:solidFill>
              <a:schemeClr val="tx1"/>
            </a:solidFill>
          </a:endParaRPr>
        </a:p>
      </dsp:txBody>
      <dsp:txXfrm>
        <a:off x="3458443" y="2559240"/>
        <a:ext cx="4043493" cy="2275680"/>
      </dsp:txXfrm>
    </dsp:sp>
    <dsp:sp modelId="{2DC63A91-5E92-434D-A635-D974F2EB6CA1}">
      <dsp:nvSpPr>
        <dsp:cNvPr id="0" name=""/>
        <dsp:cNvSpPr/>
      </dsp:nvSpPr>
      <dsp:spPr>
        <a:xfrm>
          <a:off x="4220" y="2706540"/>
          <a:ext cx="3454222" cy="198107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непедагогические</a:t>
          </a:r>
          <a:endParaRPr lang="ru-RU" sz="29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928" y="2803248"/>
        <a:ext cx="3260806" cy="1787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34F7-9DC9-49A1-AED3-F42E0CF96DEA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14EC-3999-4230-A632-41456D9FC7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8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Исследователи Санкт-Петербургского государственного университета выяснили, как старшеклассники оценивают качество обучения в школе и какими профессиональными навыками, на их взгляд, должен обладать учитель.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каждом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указана дата его официального применения. Все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официально действуют. Все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официально применяются.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надо вводить поэтапно. Для этого создайте рабочую группу – издайте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Приказ о создании рабочей группы по внедрению профессиональных стандартов"/>
              </a:rPr>
              <a:t>приказ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рабочую группу включите специалиста по кадрам, юриста, бухгалтера или других специалистов, которые будут работать с кадрами и локальными актами, чтобы ввести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Поручите группе разработать план по организации применения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п. 1 постановления Правительства от 27.06.2016 № 584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качестве примера плана используйте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готовый образец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6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надо вводить поэтапно. Для этого создайте рабочую группу – издайте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Приказ о создании рабочей группы по внедрению профессиональных стандартов"/>
              </a:rPr>
              <a:t>приказ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рабочую группу включите специалиста по кадрам, юриста, бухгалтера или других специалистов, которые будут работать с кадрами и локальными актами, чтобы ввести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Поручите группе разработать план по организации применения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п. 1 постановления Правительства от 27.06.2016 № 584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качестве примера плана используйте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готовый образец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</a:t>
            </a:r>
            <a:r>
              <a:rPr lang="ru-RU" baseline="0" dirty="0" smtClean="0"/>
              <a:t> внутреннего распорядка- оценка кандидатов на замещение вакантных должностей.</a:t>
            </a:r>
          </a:p>
          <a:p>
            <a:r>
              <a:rPr lang="ru-RU" baseline="0" dirty="0" smtClean="0"/>
              <a:t>Трудовые договоры – наименование </a:t>
            </a:r>
            <a:r>
              <a:rPr lang="ru-RU" baseline="0" dirty="0" err="1" smtClean="0"/>
              <a:t>должности,формулировка</a:t>
            </a:r>
            <a:r>
              <a:rPr lang="ru-RU" baseline="0" dirty="0" smtClean="0"/>
              <a:t> трудовой функции, права и обязанности.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Трудовой кодекс РФ запрещает необоснованный отказ в заключении трудового договора. По требованию лица, которому отказали в приеме на работу, работодатель должен сообщить причину отказа в письменной форме. Этот отказ может быть обжалован в суде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ст. 64 ТК РФ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то же время закон для всех работников образовательных организаций установил квалификационные требования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ч. 1 ст. 46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ч.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2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ст. 52 Закона от 29 декабря 2012 г. № 273-ФЗ). Если работодатель их включит в должностную инструкцию и в письменном отказе укажет, что работник им не соответствует, то суд признает такой отказ правомерным.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надо вводить поэтапно. Для этого создайте рабочую группу – издайте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Приказ о создании рабочей группы по внедрению профессиональных стандартов"/>
              </a:rPr>
              <a:t>приказ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рабочую группу включите специалиста по кадрам, юриста, бухгалтера или других специалистов, которые будут работать с кадрами и локальными актами, чтобы ввести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Поручите группе разработать план по организации применения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п. 1 постановления Правительства от 27.06.2016 № 584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качестве примера плана используйте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готовый образец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14EC-3999-4230-A632-41456D9FC7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9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2;&#1072;&#1079;%20&#1086;&#160;&#1089;&#1086;&#1079;&#1076;&#1072;&#1085;&#1080;&#1080;%20&#1088;&#1072;&#1073;&#1086;&#1095;&#1077;&#1081;%20&#1075;&#1088;&#1091;&#1087;&#1087;&#1099;%20&#1087;&#1086;&#160;&#1074;&#1085;&#1077;&#1076;&#1088;&#1077;&#1085;&#1080;&#1102;%20&#1087;&#1088;&#1086;&#1092;&#1077;&#1089;&#1089;&#1080;&#1086;&#1085;&#1072;&#1083;&#1100;&#1085;&#1099;&#1093;%20&#1089;&#1090;&#1072;&#1085;&#1076;&#1072;&#1088;&#1090;&#1086;&#1074;.d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3;&#1072;&#1085;%20&#1087;&#1086;&#160;&#1086;&#1088;&#1075;&#1072;&#1085;&#1080;&#1079;&#1072;&#1094;&#1080;&#1080;%20&#1087;&#1088;&#1080;&#1084;&#1077;&#1085;&#1077;&#1085;&#1080;&#1103;%20&#1087;&#1088;&#1086;&#1092;&#1089;&#1090;&#1072;&#1085;&#1076;&#1072;&#1088;&#1090;&#1086;&#1074;.do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.zamdirobr.ru/search-in-np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6;&#1072;&#1073;&#1086;&#1090;&#1086;&#1076;&#1072;&#1090;&#1077;&#1083;&#1100;%20&#1089;&#1072;&#1084;&#1086;&#1089;&#1090;&#1086;&#1103;&#1090;&#1077;&#1083;&#1100;&#1085;&#1086;%20&#1086;&#1087;&#1088;&#1077;&#1076;&#1077;&#1083;&#1103;&#1077;&#1090;,%20&#1082;&#1072;&#1082;%20&#1074;&#1085;&#1086;&#1089;&#1080;&#1090;&#1100;%20&#1080;&#1079;&#1084;&#1077;&#1085;&#1077;&#1085;&#1080;&#1103;%20&#1074;%20&#1076;&#1086;&#1083;&#1078;&#1085;&#1086;&#1089;&#1090;&#1085;&#1091;&#1102;%20&#1080;&#1085;&#1089;&#1090;&#1088;&#1091;&#1082;&#1094;&#1080;&#1102;..doc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63;&#1077;&#1082;-&#1083;&#1080;&#1089;&#1090;%20&#1087;&#1086;%20&#1040;&#1090;&#1090;&#1077;&#1089;&#1090;&#1072;&#1094;&#1080;&#1080;%20&#1055;&#1077;&#1076;&#1072;&#1075;&#1086;&#1075;&#1080;&#1095;&#1077;&#1089;&#1082;&#1086;&#1075;&#1086;%20&#1088;&#1072;&#1073;&#1086;&#1090;&#1085;&#1080;&#1082;&#1072;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506" y="116632"/>
            <a:ext cx="7772400" cy="2359734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применять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образовательной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819032"/>
            <a:ext cx="7772400" cy="5334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Семинар для Ассоциации директоров ОУ Чеченской Республики (19 декабря 2019 год)</a:t>
            </a:r>
          </a:p>
          <a:p>
            <a:r>
              <a:rPr lang="ru-RU" dirty="0" err="1" smtClean="0"/>
              <a:t>льмурзаева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592" y="5229200"/>
            <a:ext cx="8933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Ректор ГБУ ДПО «ЧИПКРО»: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Эльмурзаева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Ганга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Бекхановна</a:t>
            </a:r>
            <a:endParaRPr lang="ru-RU" sz="2400" b="1" dirty="0"/>
          </a:p>
        </p:txBody>
      </p:sp>
      <p:pic>
        <p:nvPicPr>
          <p:cNvPr id="5" name="Рисунок 4" descr="new-professional-standards-for-doc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7072461" cy="332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0853" t="8269" r="21704" b="7665"/>
          <a:stretch>
            <a:fillRect/>
          </a:stretch>
        </p:blipFill>
        <p:spPr bwMode="auto">
          <a:xfrm>
            <a:off x="-36512" y="1052736"/>
            <a:ext cx="918051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36512" y="110672"/>
            <a:ext cx="8229600" cy="654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Формы повышения квалификации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6365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План-график повышения квалификации педагогических работников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ОО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80232"/>
              </p:ext>
            </p:extLst>
          </p:nvPr>
        </p:nvGraphicFramePr>
        <p:xfrm>
          <a:off x="179511" y="1081447"/>
          <a:ext cx="8712970" cy="5593191"/>
        </p:xfrm>
        <a:graphic>
          <a:graphicData uri="http://schemas.openxmlformats.org/drawingml/2006/table">
            <a:tbl>
              <a:tblPr/>
              <a:tblGrid>
                <a:gridCol w="124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98150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Должности педагогических работников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Ф. И. О.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Сроки / формы повышения квалификации и направления деятельности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I-й</a:t>
                      </a: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II-й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III-й</a:t>
                      </a: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IV-й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4853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Руководитель ОО, заместитель руководителя ОО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Стажерская площадка</a:t>
                      </a:r>
                      <a:b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</a:b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на базе ОО 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Участие в управленческом проекте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Курсы на базе институтов повышения квалификации, дистанционные курсы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Публикация методических материалов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1963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Учитель, педагог-организатор, педагог-психолог, социальный педагог и др. педагогические работники 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Курсы повышения квалификации (профессиональной переподготовки)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Участие в конференциях, семинарах, </a:t>
                      </a:r>
                      <a:r>
                        <a:rPr lang="ru-RU" sz="160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вебинарах</a:t>
                      </a:r>
                      <a:endParaRPr lang="ru-RU" sz="16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Курсы повышения квалификации (профессиональной переподготовки)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Дистанционные курсы повышения квалификации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698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…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Предварительное анкетирование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4131" r="35415" b="9913"/>
          <a:stretch>
            <a:fillRect/>
          </a:stretch>
        </p:blipFill>
        <p:spPr bwMode="auto">
          <a:xfrm>
            <a:off x="467544" y="1119205"/>
            <a:ext cx="8280920" cy="54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1484784"/>
            <a:ext cx="7963272" cy="23042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егламентарный</a:t>
            </a:r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переход на </a:t>
            </a:r>
            <a:r>
              <a:rPr lang="ru-RU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 школе</a:t>
            </a:r>
            <a:endParaRPr lang="ru-RU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7315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год: Алгоритм поэтапного введения стандарта</a:t>
            </a:r>
            <a:r>
              <a:rPr lang="ru-RU" sz="36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148" y="1412776"/>
            <a:ext cx="8964488" cy="52565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рабочую группу.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приказ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(приложение 1).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план по организации и применению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(приложение 2).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Проанализируйте локальные акты, должностные инструкции , трудовые договоры, штатное расписание, документы, регулирующие вопросы аттестации и обучения работников на соответствие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Сравниваете квалификационные требования стандартов с уровнем знаний, умений,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профнавыков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опытом работников.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необходимости  составляете план повышения квалификации для тех работников, компетентность которых не соответствует требованиям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Составляете списки тех педагогов, которые уже прошли обучение и соответствуют требованиям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профстандартов</a:t>
            </a:r>
            <a:r>
              <a:rPr lang="ru-RU" dirty="0" smtClean="0"/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Указываете,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15200" cy="7159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 актуализации для перехода 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Профстандарту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ОО: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517632" cy="52864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Каким требованиям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Профстандартов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должны соответствовать педагоги: </a:t>
            </a:r>
            <a:r>
              <a:rPr lang="en-US" sz="2100" dirty="0">
                <a:hlinkClick r:id="rId3"/>
              </a:rPr>
              <a:t>https://</a:t>
            </a:r>
            <a:r>
              <a:rPr lang="en-US" sz="2100" dirty="0" smtClean="0">
                <a:hlinkClick r:id="rId3"/>
              </a:rPr>
              <a:t>e.zamdirobr.ru/search-in-npd</a:t>
            </a:r>
            <a:r>
              <a:rPr lang="ru-RU" sz="2100" smtClean="0"/>
              <a:t> 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1. Должностные инструкции педагогических работников.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Положение об аттестации на соответствие занимаемой должности.</a:t>
            </a:r>
          </a:p>
          <a:p>
            <a:pPr marL="0" indent="0" algn="just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Положение об организации обучения работников . Порядок определения потребности работников в обучении. План повышения квалификации.</a:t>
            </a: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Штатное расписание.</a:t>
            </a: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 Правила внутреннего трудового распорядка.</a:t>
            </a: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6. Трудовые договоры.    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266928" cy="65403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Штатное расписание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составляете штатное расписание,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используйте формулировки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чтобы определить наименование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должностей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3 ч. 2 ТК).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Соответствие наименования должности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тех работников, которые имеют право на льготы, компенсации и ограничения.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руководителей организаций, их заместителей, руководителей структурных подразделений, педагогов школ и детских садов предусмотрены льготы и ограничения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(ст. 331, 351.1 ТК, ст. 47, 51,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 Федерального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29.12.2012 № 273-ФЗ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устанавливает ответственность на тот случай, если работодатель неправильно укажет в документах должность и лишит работника гарантий и компенсаций, которые ему полагаются (от 20 до 70 тысяч рублей.)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864" y="1073256"/>
            <a:ext cx="8229600" cy="5740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Роструд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3"/>
              </a:rPr>
              <a:t>письме от 30 ноября 2009 г. № 3520-6-1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определил должностную инструкцию как внутренний организационно-распорядительный документ, который содержит: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конкретный перечень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должностных обязанностей работника с учетом особенностей организации производства, труда и управления,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квалификационные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которые предъявляют к занимаемой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должности.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целесообразно разработать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должностные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инструкции на всех работников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локальный акт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образовательной организации она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решает ряд управленческих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должностная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инструкция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поможет при отказе в приеме на работу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лицу, у которого нет достаточной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квалификации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должностная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инструкция может быть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приложением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трудовому договору, так и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самостоятельным документом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утвержденным работодателем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ЕКС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работников образования допускает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уточнение перечня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которые свойственны соответствующей должности в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конкретных организационно-педагогических условиях.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период  каникул.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7315200" cy="71596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должностной инструкции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612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Положения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можно использовать,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чтобы описать в должностной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инструкции: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содержание и объем должностных обязанностей,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квалификационные требования, предъявляемые к занимаемой должности.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2020 года профессиональные стандарты можно применять наряду 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квалификационными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справочниками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должностные инструкции уже действуют, то перед тем, как внедрить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надо внести изменения в должностные инструкции.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 должна соответствовать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профстандарту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только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части требований к квалификации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 остальных требований можно выбрать те, которые нужны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практике.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можно распределить трудовые функции, которые содержит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между несколькими должностями и самостоятельно определить содержание и объем работы (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"/>
              </a:rPr>
              <a:t>п. 9 письма Минтруда от 04.04.2016 № 14-0/10/В-2253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«Портрет учителя в зеркале портрета ученика»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191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Учитель, по мнению ребят, должен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уметь убеждать и понятно объяснять материал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так ответили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91 %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опрошенных.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Кроме того, школьников привлекают люди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чувством юмора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(66 %),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и, наконец, они ценят педагогов, которые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справедливо относятся ко всем ученикам, объективно оценивают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результаты и аргументируют оценки без эмоций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(66 %)</a:t>
            </a:r>
            <a:r>
              <a:rPr lang="ru-RU" dirty="0" smtClean="0"/>
              <a:t>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 считают, что текстовый дизайн их образовательного учреждения скучный: это касается плакатов, карт, объявлений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видеопанелях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пр.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122096" cy="106613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Аттестация на соответствие занимаемой должности: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469742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бразовательная организация вправе провести аттестацию на соответствие занимаемой должности.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Порядок аттестации устанавливает сама школа своим локальным актом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*ЛНА не должен противоречить федеральному Порядку проведения аттестации педагогических работников, осуществляющих образовательную деятельность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Министерства образования и науки РФ от 7 апреля 2014 года №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276).</a:t>
            </a:r>
          </a:p>
          <a:p>
            <a:pPr algn="just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акте устанавливается, что комиссия оценивает работника на соответствие требованиям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рофстандартов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41" y="116632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ИОП педагога: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507288" cy="512605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Индивидуальная образовательная программа педагога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документ, фиксирующий содержание непрерывного профессионального образования в установленный разработчиком период (как правило,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период). 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позволяет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решить следующие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апробация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 повышения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квалификации,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внедрение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новых персонифицированных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моделей повышения квалификации педагогов;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ИОП будет отражать степень готовности различных ОО (в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зависимости от качественного состава педагогов (по уровню образования, квалификационным категориям, стажу, возрасту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работе в условиях введения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8028384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Обязан ли работодатель уволить работника, если он не соответствует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профстандарту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4116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Несоответствие работника требованиям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является основанием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его увольнения. И он может быть допущен к работе 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Директор вправе допустить работника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выполнению трудовой функции, если он хорошо справляется с работой </a:t>
            </a:r>
            <a:r>
              <a:rPr lang="ru-RU" sz="28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(п.10 письма Минтруда от 04.04.2016 № 14-0/10/В-2253).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Решение об увольнении можно принять только в случае,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когда недостаток квалификации не позволяет работнику выполнять полностью свои обязанности.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Предлагается другая вакантная должность, для которой у работника хватает квалификации, или курсы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профпереподготовки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сли подходящей работы нет или работник от нее отказывается, следует увольнение 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(ч.3 ст. 81 ТК).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560840" cy="7159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Декабрь 2019 года: Материалы по итогам поэтапного введения стандарта: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8052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Протокол заседания педагогического совета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 вопросом о рассмотрении требований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рофстандарта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подготовки ОО к переходу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Приказ о создании рабочей  группы в ОО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подготовке к переходу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2.План-график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организации мероприятий и подготовке к переходу 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3.Актуализированные локальные нормативные акты школы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(Положение об аттестации педагогических работниках,  коллективный договор, правила внутреннего трудового распорядка, должностные инструкции, трудовые договоры, штатное расписание, документы, регулирующие вопросы аттестации и обучения работников на соответствие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профстандартам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4. Протокол рабочей группы ОО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итогам сравнения квалификационных требований стандартов с уровнем знаний, умений,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профнавыков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опытом работников.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5. Заключения 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Аттестационной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комиссии ОО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итогам аттестации на соответствие занимаемой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должности педагогических работников (по требованиям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Профстанларта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Перспективный план повышения квалификации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тех работников, компетентность которых не соответствовала требованиям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рофстандартов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База данных педагогических работников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прошедших обучение и соответствующих требованиям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рофстандартов</a:t>
            </a:r>
            <a:r>
              <a:rPr lang="ru-RU" sz="1600" dirty="0" smtClean="0"/>
              <a:t>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8. Протокол заседания педагогического совета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школы о результатах реализации план-графика по переходу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(декабрь 2019 года).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9. Приказ директора о переходе ОО на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Проофстандарт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 01.01.2020 года </a:t>
            </a:r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(декабрь 2019 года).</a:t>
            </a:r>
          </a:p>
          <a:p>
            <a:pPr marL="0" indent="0" algn="just">
              <a:buNone/>
            </a:pPr>
            <a:endParaRPr lang="ru-RU" sz="1600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!!! ВАЖНО: </a:t>
            </a:r>
            <a:r>
              <a:rPr lang="ru-RU" sz="1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Регламентарный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переход на </a:t>
            </a:r>
            <a:r>
              <a:rPr lang="ru-RU" sz="1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 вашей школе должен идти в согласовании с  Профсоюзом школы.</a:t>
            </a:r>
            <a:endParaRPr lang="ru-RU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04" y="188640"/>
            <a:ext cx="6408712" cy="714356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педагога соответствует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рофстандарту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(образование и стаж).</a:t>
            </a:r>
            <a:endParaRPr lang="ru-RU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Образование: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всем педагогам, кроме педагога-психолога, 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 иметь высшее профильное образование (письмо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28.03.20.19 № ТС-817/08).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 учителя может быть высшее или среднее профессиональное образование в области, которая соответствует преподаваемому предмету с последующей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профпереподготовкой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Например,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математики без педагогического образования, но с высшим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математичиским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достаточно окончить курсы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профпереподготовки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04" y="188640"/>
            <a:ext cx="6408712" cy="714356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403" y="1196752"/>
            <a:ext cx="8826484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 и школы, которые не перейдут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рофстандарты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понесут административную ответственность.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инспекция труда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(Предписание об устранении выявленных нарушений)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трудового законодательства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(ст.5.27 КоАП):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должностное лицо </a:t>
            </a:r>
            <a:r>
              <a:rPr lang="ru-RU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 тыс. рублей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юридическое лицо </a:t>
            </a:r>
            <a:r>
              <a:rPr lang="ru-RU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50 </a:t>
            </a:r>
            <a:r>
              <a:rPr lang="ru-RU" sz="28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srochnyiy_e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179113" cy="616530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229600" cy="180020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	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b="1" spc="5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Хотеть недостаточно , 	нужно действовать!</a:t>
            </a:r>
            <a:endParaRPr lang="ru-RU" sz="5400" dirty="0">
              <a:ln w="1270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3416" y="1700808"/>
            <a:ext cx="426616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4600" b="1" spc="5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Будь счастлив!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ЕКС или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99592" y="1268760"/>
            <a:ext cx="1728192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ЕКС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5496" y="2852936"/>
            <a:ext cx="1224136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обязан.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39752" y="2780928"/>
            <a:ext cx="1008112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115616" y="4077072"/>
            <a:ext cx="1224136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ДЗ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знать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endCxn id="7" idx="0"/>
          </p:cNvCxnSpPr>
          <p:nvPr/>
        </p:nvCxnSpPr>
        <p:spPr bwMode="auto">
          <a:xfrm flipH="1">
            <a:off x="647564" y="2204864"/>
            <a:ext cx="684076" cy="64807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1763688" y="2204864"/>
            <a:ext cx="36004" cy="187220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>
            <a:endCxn id="8" idx="0"/>
          </p:cNvCxnSpPr>
          <p:nvPr/>
        </p:nvCxnSpPr>
        <p:spPr bwMode="auto">
          <a:xfrm>
            <a:off x="1979712" y="2204864"/>
            <a:ext cx="864096" cy="57606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Скругленный прямоугольник 23"/>
          <p:cNvSpPr/>
          <p:nvPr/>
        </p:nvSpPr>
        <p:spPr bwMode="auto">
          <a:xfrm>
            <a:off x="4139952" y="1340768"/>
            <a:ext cx="3384376" cy="108012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Проф. стандарт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4211960" y="2564904"/>
            <a:ext cx="3384376" cy="100811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Обобщенные трудовые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функции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3491880" y="3789040"/>
            <a:ext cx="2088232" cy="122413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деятельность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проектированию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образовательного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процесса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6012160" y="3789040"/>
            <a:ext cx="2088232" cy="122413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деятельность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проектированию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ООП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3923928" y="5157192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347864" y="5517232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Воспитание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3059832" y="5877272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</a:t>
            </a: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6372200" y="5229200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6948264" y="5661248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7668344" y="6021288"/>
            <a:ext cx="1368152" cy="57606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ООП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среднего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3568" y="278092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содержат более подробное описание деловых качеств работников, чем квалификационные справочники.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1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Еще не время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540" y="3305112"/>
            <a:ext cx="8712968" cy="322023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13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700" dirty="0" smtClean="0">
                <a:latin typeface="Times New Roman" panose="02020603050405020304" pitchFamily="18" charset="0"/>
                <a:cs typeface="Times New Roman" pitchFamily="18" charset="0"/>
              </a:rPr>
              <a:t>государственные </a:t>
            </a:r>
            <a:r>
              <a:rPr lang="ru-RU" sz="6700" dirty="0">
                <a:latin typeface="Times New Roman" pitchFamily="18" charset="0"/>
                <a:cs typeface="Times New Roman" pitchFamily="18" charset="0"/>
              </a:rPr>
              <a:t>и муниципальные учреждения обязаны перейти на </a:t>
            </a:r>
            <a:r>
              <a:rPr lang="ru-RU" sz="6700" dirty="0" err="1"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6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января 2020 года</a:t>
            </a:r>
            <a:r>
              <a:rPr lang="ru-RU" sz="6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700" dirty="0" smtClean="0">
                <a:latin typeface="Times New Roman" pitchFamily="18" charset="0"/>
                <a:cs typeface="Times New Roman" pitchFamily="18" charset="0"/>
                <a:hlinkClick r:id="rId2"/>
              </a:rPr>
              <a:t>(</a:t>
            </a:r>
            <a:r>
              <a:rPr lang="ru-RU" sz="6700" dirty="0">
                <a:latin typeface="Times New Roman" pitchFamily="18" charset="0"/>
                <a:cs typeface="Times New Roman" pitchFamily="18" charset="0"/>
                <a:hlinkClick r:id="rId2"/>
              </a:rPr>
              <a:t>п. 2 постановления Правительства от 27.06.2016 № 584).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ru-RU" sz="4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ще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есть время… 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2793" y="1954867"/>
            <a:ext cx="50552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Потом будет поздно!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53405" y="2624753"/>
            <a:ext cx="27651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50" y="1412776"/>
            <a:ext cx="8784976" cy="1214446"/>
          </a:xfrm>
        </p:spPr>
        <p:txBody>
          <a:bodyPr/>
          <a:lstStyle/>
          <a:p>
            <a:pPr algn="just"/>
            <a:r>
              <a:rPr lang="ru-RU" sz="2000" b="1" dirty="0" smtClean="0"/>
              <a:t>Комплексная программа повышения профессионального уровня педагогических работников общеобразовательных организаций, утвержденная Правительством РФ  28.05.2014 №  3241п-П8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306" y="2852936"/>
            <a:ext cx="8640960" cy="36004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Четыре основные взаимосвязанные направления повышения профессионального уровня педагогических работников школ: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внедрение профессионального стандарта педагога;</a:t>
            </a:r>
          </a:p>
          <a:p>
            <a:pPr algn="just"/>
            <a:r>
              <a:rPr lang="ru-RU" sz="2000" dirty="0" smtClean="0"/>
              <a:t>модернизация педагогического образования;</a:t>
            </a:r>
          </a:p>
          <a:p>
            <a:pPr algn="just"/>
            <a:r>
              <a:rPr lang="ru-RU" sz="2000" dirty="0" smtClean="0"/>
              <a:t>обеспечение перехода к системе эффективного контракта педагогических работников;</a:t>
            </a:r>
          </a:p>
          <a:p>
            <a:pPr algn="just"/>
            <a:r>
              <a:rPr lang="ru-RU" sz="2000" dirty="0" smtClean="0"/>
              <a:t>повышение социального статуса и престижа профессии педагога.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268413"/>
            <a:ext cx="8856984" cy="5486400"/>
          </a:xfrm>
        </p:spPr>
        <p:txBody>
          <a:bodyPr anchor="ctr"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Разработчики Программы отметили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как актуализирующую предпосылку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несоответствие требований профессионального стандарта текущей профессиональной деятельности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значительного числа педагогов,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которые не имеют необходимых знаний и квалификации для осуществления профессиональных действий, направленных на обучение, воспитание и развитие учащихся, формирование предметных,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 личностных образовательных результатов, на индивидуализацию профессиональной деятельности с учетом специальных образовательных потребностей учащихся, в т. ч. учащихся с ограниченными возможностями здоровья»</a:t>
            </a:r>
            <a:r>
              <a:rPr lang="ru-RU" sz="2400" i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	Это полезно знать!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532" y="2420888"/>
            <a:ext cx="8424936" cy="4191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Понятие </a:t>
            </a:r>
            <a:r>
              <a:rPr lang="ru-RU" dirty="0" smtClean="0">
                <a:solidFill>
                  <a:srgbClr val="FF0000"/>
                </a:solidFill>
              </a:rPr>
              <a:t>«профессиональный стандарт» </a:t>
            </a:r>
            <a:r>
              <a:rPr lang="ru-RU" dirty="0" smtClean="0"/>
              <a:t>трактуется как характеристика квалификации, необходимой работнику для осуществления профессиональной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63272" cy="106613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МИНТРУД УТВЕРДИЛ НЕСКОЛЬКО ПРОФСТАНДАРТОВ ПО ДОЛЖНОСТЯМ, КОТОРЫЕ МОГУТ БЫТЬ ВВЕДЕНЫ В ШТАТНОЕ РАСПИСАНИЕ ОБРАЗОВАТЕЛЬНОЙ ОРГАНИЗАЦИИ.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/>
              <a:t> 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67182757"/>
              </p:ext>
            </p:extLst>
          </p:nvPr>
        </p:nvGraphicFramePr>
        <p:xfrm>
          <a:off x="285720" y="1357298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1131</TotalTime>
  <Words>1389</Words>
  <Application>Microsoft Office PowerPoint</Application>
  <PresentationFormat>Экран (4:3)</PresentationFormat>
  <Paragraphs>213</Paragraphs>
  <Slides>25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Microsoft Sans Serif</vt:lpstr>
      <vt:lpstr>Times New Roman</vt:lpstr>
      <vt:lpstr>powerpoint-template-24</vt:lpstr>
      <vt:lpstr>      Как применять профстандарты в образовательной организации   </vt:lpstr>
      <vt:lpstr>«Портрет учителя в зеркале портрета ученика» </vt:lpstr>
      <vt:lpstr>Презентация PowerPoint</vt:lpstr>
      <vt:lpstr>ЕКС или Профстандарт?</vt:lpstr>
      <vt:lpstr>Еще не время!</vt:lpstr>
      <vt:lpstr>Комплексная программа повышения профессионального уровня педагогических работников общеобразовательных организаций, утвержденная Правительством РФ  28.05.2014 №  3241п-П8</vt:lpstr>
      <vt:lpstr>Презентация PowerPoint</vt:lpstr>
      <vt:lpstr> Это полезно знать!</vt:lpstr>
      <vt:lpstr>МИНТРУД УТВЕРДИЛ НЕСКОЛЬКО ПРОФСТАНДАРТОВ ПО ДОЛЖНОСТЯМ, КОТОРЫЕ МОГУТ БЫТЬ ВВЕДЕНЫ В ШТАТНОЕ РАСПИСАНИЕ ОБРАЗОВАТЕЛЬНОЙ ОРГАНИЗАЦИИ. </vt:lpstr>
      <vt:lpstr>Презентация PowerPoint</vt:lpstr>
      <vt:lpstr>Презентация PowerPoint</vt:lpstr>
      <vt:lpstr>Презентация PowerPoint</vt:lpstr>
      <vt:lpstr>Предварительное анкетирование</vt:lpstr>
      <vt:lpstr>Регламентарный переход на Профстандарты в школе</vt:lpstr>
      <vt:lpstr>2018 год: Алгоритм поэтапного введения стандарта:</vt:lpstr>
      <vt:lpstr>Предмет актуализации для перехода  к Профстандарту в ОО:</vt:lpstr>
      <vt:lpstr>Штатное расписание</vt:lpstr>
      <vt:lpstr>Должностная инструкция</vt:lpstr>
      <vt:lpstr>Разработка должностной инструкции</vt:lpstr>
      <vt:lpstr>Аттестация на соответствие занимаемой должности:</vt:lpstr>
      <vt:lpstr>ИОП педагога:</vt:lpstr>
      <vt:lpstr>Обязан ли работодатель уволить работника, если он не соответствует профстандарту? </vt:lpstr>
      <vt:lpstr>Декабрь 2019 года: Материалы по итогам поэтапного введения стандарта:</vt:lpstr>
      <vt:lpstr>ВАЖНО:</vt:lpstr>
      <vt:lpstr>ВАЖНО: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применять профстандарты.</dc:title>
  <dc:creator>GANGA</dc:creator>
  <cp:lastModifiedBy>Пользователь</cp:lastModifiedBy>
  <cp:revision>141</cp:revision>
  <dcterms:created xsi:type="dcterms:W3CDTF">2018-08-26T07:36:31Z</dcterms:created>
  <dcterms:modified xsi:type="dcterms:W3CDTF">2019-12-20T13:11:53Z</dcterms:modified>
</cp:coreProperties>
</file>