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362" r:id="rId3"/>
    <p:sldId id="361" r:id="rId4"/>
    <p:sldId id="258" r:id="rId5"/>
    <p:sldId id="259" r:id="rId6"/>
    <p:sldId id="260" r:id="rId7"/>
    <p:sldId id="261" r:id="rId8"/>
    <p:sldId id="371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6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4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2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1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6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7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32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77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0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5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92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60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0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4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1523" y="0"/>
            <a:ext cx="12190476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552" y="117347"/>
            <a:ext cx="11737975" cy="106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495" y="2449829"/>
            <a:ext cx="10998835" cy="2985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8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531" y="1143000"/>
            <a:ext cx="10547338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spc="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ФОП ДО - новая федеральная образовательная программа дошкольного образования.</a:t>
            </a:r>
            <a:endParaRPr sz="4800" spc="6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800" y="4968875"/>
            <a:ext cx="10718800" cy="84702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lvl="0" indent="0" algn="ctr" defTabSz="457200" rtl="0" eaLnBrk="1" fontAlgn="auto" latinLnBrk="0" hangingPunct="1">
              <a:lnSpc>
                <a:spcPts val="293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sz="3200" b="1" i="0" u="none" strike="noStrike" kern="1200" cap="none" spc="-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3200" b="1" i="0" u="none" strike="noStrike" kern="1200" cap="none" spc="-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3200" b="1" i="0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2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3200" b="1" i="0" u="none" strike="noStrike" kern="1200" cap="none" spc="-1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9</a:t>
            </a:r>
            <a:r>
              <a:rPr kumimoji="0" sz="3200" b="1" i="0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2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202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sz="3200" b="1" i="0" u="none" strike="noStrike" kern="1200" cap="none" spc="-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3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вс</a:t>
            </a:r>
            <a:r>
              <a:rPr kumimoji="0" sz="3200" b="1" i="0" u="none" strike="noStrike" kern="1200" cap="none" spc="3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</a:t>
            </a:r>
            <a:r>
              <a:rPr kumimoji="0" sz="3200" b="1" i="0" u="none" strike="noStrike" kern="1200" cap="none" spc="-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4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ОО</a:t>
            </a:r>
            <a:r>
              <a:rPr kumimoji="0" sz="3200" b="1" i="0" u="none" strike="noStrike" kern="1200" cap="none" spc="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</a:t>
            </a:r>
            <a:r>
              <a:rPr kumimoji="0" lang="ru-RU" sz="3200" b="1" i="0" u="none" strike="noStrike" kern="1200" cap="none" spc="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ДО</a:t>
            </a:r>
            <a:r>
              <a:rPr kumimoji="0" sz="3200" b="1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ru-RU" sz="3200" b="1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ctr" defTabSz="457200" rtl="0" eaLnBrk="1" fontAlgn="auto" latinLnBrk="0" hangingPunct="1">
              <a:lnSpc>
                <a:spcPts val="293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17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</a:t>
            </a:r>
            <a:r>
              <a:rPr kumimoji="0" sz="3200" b="1" i="0" u="none" strike="noStrike" kern="1200" cap="none" spc="12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sz="3200" b="1" i="0" u="none" strike="noStrike" kern="1200" cap="none" spc="-3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</a:t>
            </a:r>
            <a:r>
              <a:rPr kumimoji="0" sz="3200" b="1" i="0" u="none" strike="noStrike" kern="1200" cap="none" spc="7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ж</a:t>
            </a:r>
            <a:r>
              <a:rPr kumimoji="0" sz="3200" b="1" i="0" u="none" strike="noStrike" kern="1200" cap="none" spc="2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sz="3200" b="1" i="0" u="none" strike="noStrike" kern="1200" cap="none" spc="-7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ы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sz="3200" b="1" i="0" u="none" strike="noStrike" kern="1200" cap="none" spc="3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соответствовать</a:t>
            </a:r>
            <a:r>
              <a:rPr kumimoji="0" sz="3200" b="1" i="0" u="none" strike="noStrike" kern="1200" cap="none" spc="-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2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ФОП</a:t>
            </a:r>
            <a:r>
              <a:rPr kumimoji="0" lang="ru-RU" sz="3200" b="1" i="0" u="none" strike="noStrike" kern="1200" cap="none" spc="2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ДО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82905C-E7CE-438B-8FFB-843EBDD0B67D}"/>
              </a:ext>
            </a:extLst>
          </p:cNvPr>
          <p:cNvSpPr txBox="1"/>
          <p:nvPr/>
        </p:nvSpPr>
        <p:spPr>
          <a:xfrm>
            <a:off x="457200" y="381000"/>
            <a:ext cx="11201400" cy="1464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Проведено заседание педагогического совета по ознакомлению педагогов с изменениями Федерального законодательства в дошкольном образовании по внедрению ФОП ДО на котором: педагоги ДОУ были ознакомлены с изменениями Федерального законодательства в дошкольном образовании по внедрению ФОП ДО; был определен состав рабочей группы по приведению ООП ДО в соответствие с ФОП ДО; проведено обсуждение план-графика внедрения федеральной образовательной программы дошкольного образования (далее – ФОП ДО) и федеральной адаптированной образовательной программы дошкольного образования для обучающихся с ограниченными возможностями здоровья (далее – ФАОП ДО ОВЗ) в ДОУ и принято Положение о рабочей группе по приведению ООП ДО в соответствие с ФОП ДО.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97FF9-752E-4241-9A94-FEB7F3D2A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0"/>
            <a:ext cx="3200400" cy="45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A353E5-8829-41CC-9F92-8E96CE891AA7}"/>
              </a:ext>
            </a:extLst>
          </p:cNvPr>
          <p:cNvSpPr txBox="1"/>
          <p:nvPr/>
        </p:nvSpPr>
        <p:spPr>
          <a:xfrm>
            <a:off x="2133600" y="457200"/>
            <a:ext cx="868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Издан приказ о создании рабочей группы по переходу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ФОП ДО и ФАОП ДО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94A921-ACF8-4E08-A878-6DB1B5F00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14400"/>
            <a:ext cx="4071815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B9764-398D-4E71-9537-5F812739A8B0}"/>
              </a:ext>
            </a:extLst>
          </p:cNvPr>
          <p:cNvSpPr txBox="1"/>
          <p:nvPr/>
        </p:nvSpPr>
        <p:spPr>
          <a:xfrm>
            <a:off x="1905000" y="609600"/>
            <a:ext cx="9601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Разработано и утверждено Положение о рабочей группе по приведению ООП ДО в соответствие с ФОП ДО.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CA3ED0-3643-4B3A-B717-648E384AC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62" y="962470"/>
            <a:ext cx="392787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3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0E4A95-455E-47CB-9A82-5D7159A361BD}"/>
              </a:ext>
            </a:extLst>
          </p:cNvPr>
          <p:cNvSpPr txBox="1"/>
          <p:nvPr/>
        </p:nvSpPr>
        <p:spPr>
          <a:xfrm>
            <a:off x="1295400" y="533400"/>
            <a:ext cx="1028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Разработан и утвержден приказом план-график внедрения  ФОП ДО и ФАОП ДО ОВЗ в ДОУ.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6E4409-26E7-47D4-96F6-ED6EF505C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64271"/>
            <a:ext cx="3352800" cy="457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B462C1-4DC3-4A66-9BC8-0E0EA536F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00200"/>
            <a:ext cx="31575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4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C62E70-1A49-4804-867F-802D97F5DA63}"/>
              </a:ext>
            </a:extLst>
          </p:cNvPr>
          <p:cNvSpPr txBox="1"/>
          <p:nvPr/>
        </p:nvSpPr>
        <p:spPr>
          <a:xfrm>
            <a:off x="914400" y="1295400"/>
            <a:ext cx="10363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Рабочей группе еще предстоит проделать объемную работу по разработке программы ФОП ДО согласно план-графику. Учитывая, что всех интересует вопрос документации, думаю, что проведенные мероприятия примерно будут отражены в виде следующих документаций: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 свидетельствующие прохождение курсов повышения квалификации, 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 участии в вебинарах, семинарах  и других мероприятиях обучающего характера;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-информация для педагогов и родителей (консультация, семинары, круглые столы и т.д.);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-протоколы заседаний рабочей группы, родительских собраний, педагогических советов посвященных переходу на ФОП ДО;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справка о мониторинге образовательных потребностей (запросов) обучающихся и родителей для проектирования части ООП ДО, формируемой участниками образовательных отношений;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скорректированные ЛНА которые соответствуют требованиям ФОП ДО, ФАОП ДО ОВЗ;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программа ООП ДО составленные в соответствии с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ФОП ДО, соответствующие приказы и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др.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1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7ABB4F-D72A-4A48-9240-E652AF52A4E5}"/>
              </a:ext>
            </a:extLst>
          </p:cNvPr>
          <p:cNvSpPr txBox="1"/>
          <p:nvPr/>
        </p:nvSpPr>
        <p:spPr>
          <a:xfrm>
            <a:off x="2819400" y="2105561"/>
            <a:ext cx="60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2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0BB896-8F0A-490B-AE66-268AD3D9E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838201"/>
            <a:ext cx="10364452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С 1 сентября 2023 года в соответствии с Приказом Министерства Просвещения Российской Федерации от 25 ноября 2022 г. № 1028 "Об Утверждении Федеральной образовательной программы дошкольного образования" дошкольные образовательные учреждения начнут работать по новой федеральной образовательной программе – ФОП ДО. </a:t>
            </a:r>
          </a:p>
        </p:txBody>
      </p:sp>
    </p:spTree>
    <p:extLst>
      <p:ext uri="{BB962C8B-B14F-4D97-AF65-F5344CB8AC3E}">
        <p14:creationId xmlns:p14="http://schemas.microsoft.com/office/powerpoint/2010/main" val="366631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2019" y="2400920"/>
            <a:ext cx="9771380" cy="31483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48577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/>
                <a:cs typeface="Calibri"/>
              </a:rPr>
              <a:t>Единая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образовательная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программа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всех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ДОО </a:t>
            </a:r>
            <a:r>
              <a:rPr sz="3200" dirty="0">
                <a:latin typeface="Calibri"/>
                <a:cs typeface="Calibri"/>
              </a:rPr>
              <a:t>Российской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Федерации,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разработанная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соответствии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с</a:t>
            </a:r>
            <a:endParaRPr sz="3200" dirty="0">
              <a:latin typeface="Calibri"/>
              <a:cs typeface="Calibri"/>
            </a:endParaRPr>
          </a:p>
          <a:p>
            <a:pPr marL="7620" algn="ctr">
              <a:lnSpc>
                <a:spcPts val="3210"/>
              </a:lnSpc>
            </a:pPr>
            <a:r>
              <a:rPr sz="3200" dirty="0">
                <a:latin typeface="Calibri"/>
                <a:cs typeface="Calibri"/>
              </a:rPr>
              <a:t>нормативными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документами,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том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числе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с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454"/>
              </a:lnSpc>
            </a:pPr>
            <a:r>
              <a:rPr sz="3200" dirty="0">
                <a:latin typeface="Calibri"/>
                <a:cs typeface="Calibri"/>
              </a:rPr>
              <a:t>соответствие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Федеральным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государственным</a:t>
            </a:r>
            <a:endParaRPr sz="3200" dirty="0">
              <a:latin typeface="Calibri"/>
              <a:cs typeface="Calibri"/>
            </a:endParaRPr>
          </a:p>
          <a:p>
            <a:pPr marL="300355" marR="291465" indent="-1270" algn="ctr">
              <a:lnSpc>
                <a:spcPts val="3460"/>
              </a:lnSpc>
              <a:spcBef>
                <a:spcPts val="240"/>
              </a:spcBef>
              <a:tabLst>
                <a:tab pos="4900295" algn="l"/>
              </a:tabLst>
            </a:pPr>
            <a:r>
              <a:rPr sz="3200" dirty="0">
                <a:latin typeface="Calibri"/>
                <a:cs typeface="Calibri"/>
              </a:rPr>
              <a:t>стандартом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дошкольного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образования,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имеет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статус </a:t>
            </a:r>
            <a:r>
              <a:rPr sz="3200" dirty="0">
                <a:latin typeface="Calibri"/>
                <a:cs typeface="Calibri"/>
              </a:rPr>
              <a:t>нормативного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документа</a:t>
            </a:r>
            <a:r>
              <a:rPr sz="3200" dirty="0">
                <a:latin typeface="Calibri"/>
                <a:cs typeface="Calibri"/>
              </a:rPr>
              <a:t>	и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является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обязательной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к </a:t>
            </a:r>
            <a:r>
              <a:rPr sz="3200" spc="-10" dirty="0">
                <a:latin typeface="Calibri"/>
                <a:cs typeface="Calibri"/>
              </a:rPr>
              <a:t>исполнению.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3276600"/>
            <a:ext cx="1016635" cy="1007744"/>
          </a:xfrm>
          <a:custGeom>
            <a:avLst/>
            <a:gdLst/>
            <a:ahLst/>
            <a:cxnLst/>
            <a:rect l="l" t="t" r="r" b="b"/>
            <a:pathLst>
              <a:path w="1016635" h="1007745">
                <a:moveTo>
                  <a:pt x="512825" y="0"/>
                </a:moveTo>
                <a:lnTo>
                  <a:pt x="512825" y="251840"/>
                </a:lnTo>
                <a:lnTo>
                  <a:pt x="0" y="251840"/>
                </a:lnTo>
                <a:lnTo>
                  <a:pt x="0" y="755523"/>
                </a:lnTo>
                <a:lnTo>
                  <a:pt x="512825" y="755523"/>
                </a:lnTo>
                <a:lnTo>
                  <a:pt x="512825" y="1007363"/>
                </a:lnTo>
                <a:lnTo>
                  <a:pt x="1016507" y="503681"/>
                </a:lnTo>
                <a:lnTo>
                  <a:pt x="512825" y="0"/>
                </a:lnTo>
                <a:close/>
              </a:path>
            </a:pathLst>
          </a:custGeom>
          <a:solidFill>
            <a:srgbClr val="1A495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2195" y="6239254"/>
            <a:ext cx="1286255" cy="50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FF6BF-CC7C-4804-BE21-43A490F6444A}"/>
              </a:ext>
            </a:extLst>
          </p:cNvPr>
          <p:cNvSpPr txBox="1"/>
          <p:nvPr/>
        </p:nvSpPr>
        <p:spPr>
          <a:xfrm>
            <a:off x="2362199" y="467494"/>
            <a:ext cx="8831199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ts val="3070"/>
              </a:lnSpc>
              <a:spcBef>
                <a:spcPts val="8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Что</a:t>
            </a:r>
            <a:r>
              <a:rPr kumimoji="0" lang="ru-RU" sz="32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такое</a:t>
            </a:r>
            <a:r>
              <a:rPr kumimoji="0" lang="ru-RU" sz="32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Федеральная</a:t>
            </a:r>
            <a:r>
              <a:rPr kumimoji="0" lang="ru-RU" sz="3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ru-RU" sz="32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образовательная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программа</a:t>
            </a:r>
            <a:r>
              <a:rPr kumimoji="0" lang="ru-RU" sz="3200" b="0" i="0" u="none" strike="noStrike" kern="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дошкольного</a:t>
            </a:r>
            <a:r>
              <a:rPr kumimoji="0" lang="ru-RU" sz="3200" b="0" i="0" u="none" strike="noStrike" kern="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ru-RU" sz="32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образования?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  <a:p>
            <a:pPr marL="0" marR="0" lvl="0" indent="0" algn="ctr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(ФОП</a:t>
            </a:r>
            <a:r>
              <a:rPr kumimoji="0" lang="ru-RU" sz="32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ДО)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902" y="341503"/>
            <a:ext cx="9354820" cy="10134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855344" marR="5080" indent="-843280">
              <a:lnSpc>
                <a:spcPct val="80000"/>
              </a:lnSpc>
              <a:spcBef>
                <a:spcPts val="960"/>
              </a:spcBef>
            </a:pPr>
            <a:r>
              <a:rPr sz="3600" dirty="0">
                <a:latin typeface="Cambria"/>
                <a:cs typeface="Cambria"/>
              </a:rPr>
              <a:t>ФОП</a:t>
            </a:r>
            <a:r>
              <a:rPr sz="3600" spc="-4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ДО</a:t>
            </a:r>
            <a:r>
              <a:rPr sz="3600" spc="-3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позволяет</a:t>
            </a:r>
            <a:r>
              <a:rPr sz="3600" spc="-3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реализовывать</a:t>
            </a:r>
            <a:r>
              <a:rPr sz="3600" spc="-10" dirty="0">
                <a:latin typeface="Cambria"/>
                <a:cs typeface="Cambria"/>
              </a:rPr>
              <a:t> основные </a:t>
            </a:r>
            <a:r>
              <a:rPr sz="3600" dirty="0">
                <a:latin typeface="Cambria"/>
                <a:cs typeface="Cambria"/>
              </a:rPr>
              <a:t>функции</a:t>
            </a:r>
            <a:r>
              <a:rPr sz="3600" spc="-7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дошкольного</a:t>
            </a:r>
            <a:r>
              <a:rPr sz="3600" spc="-10" dirty="0">
                <a:latin typeface="Cambria"/>
                <a:cs typeface="Cambria"/>
              </a:rPr>
              <a:t> образования: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1080" y="1953767"/>
            <a:ext cx="9394190" cy="1066800"/>
            <a:chOff x="1021080" y="1953767"/>
            <a:chExt cx="9394190" cy="1066800"/>
          </a:xfrm>
        </p:grpSpPr>
        <p:sp>
          <p:nvSpPr>
            <p:cNvPr id="4" name="object 4"/>
            <p:cNvSpPr/>
            <p:nvPr/>
          </p:nvSpPr>
          <p:spPr>
            <a:xfrm>
              <a:off x="1773936" y="1953767"/>
              <a:ext cx="8641080" cy="1066800"/>
            </a:xfrm>
            <a:custGeom>
              <a:avLst/>
              <a:gdLst/>
              <a:ahLst/>
              <a:cxnLst/>
              <a:rect l="l" t="t" r="r" b="b"/>
              <a:pathLst>
                <a:path w="8641080" h="1066800">
                  <a:moveTo>
                    <a:pt x="8641079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8641079" y="1066800"/>
                  </a:lnTo>
                  <a:lnTo>
                    <a:pt x="8641079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1080" y="2010155"/>
              <a:ext cx="978535" cy="914400"/>
            </a:xfrm>
            <a:custGeom>
              <a:avLst/>
              <a:gdLst/>
              <a:ahLst/>
              <a:cxnLst/>
              <a:rect l="l" t="t" r="r" b="b"/>
              <a:pathLst>
                <a:path w="978535" h="914400">
                  <a:moveTo>
                    <a:pt x="521207" y="0"/>
                  </a:moveTo>
                  <a:lnTo>
                    <a:pt x="521207" y="228600"/>
                  </a:lnTo>
                  <a:lnTo>
                    <a:pt x="0" y="228600"/>
                  </a:lnTo>
                  <a:lnTo>
                    <a:pt x="0" y="685800"/>
                  </a:lnTo>
                  <a:lnTo>
                    <a:pt x="521207" y="685800"/>
                  </a:lnTo>
                  <a:lnTo>
                    <a:pt x="521207" y="914400"/>
                  </a:lnTo>
                  <a:lnTo>
                    <a:pt x="978407" y="457200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1A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796795" y="5157215"/>
            <a:ext cx="8618220" cy="1066800"/>
          </a:xfrm>
          <a:custGeom>
            <a:avLst/>
            <a:gdLst/>
            <a:ahLst/>
            <a:cxnLst/>
            <a:rect l="l" t="t" r="r" b="b"/>
            <a:pathLst>
              <a:path w="8618220" h="1066800">
                <a:moveTo>
                  <a:pt x="8618220" y="0"/>
                </a:moveTo>
                <a:lnTo>
                  <a:pt x="0" y="0"/>
                </a:lnTo>
                <a:lnTo>
                  <a:pt x="0" y="1066800"/>
                </a:lnTo>
                <a:lnTo>
                  <a:pt x="8618220" y="1066800"/>
                </a:lnTo>
                <a:lnTo>
                  <a:pt x="8618220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6795" y="3453384"/>
            <a:ext cx="8618220" cy="1066800"/>
          </a:xfrm>
          <a:custGeom>
            <a:avLst/>
            <a:gdLst/>
            <a:ahLst/>
            <a:cxnLst/>
            <a:rect l="l" t="t" r="r" b="b"/>
            <a:pathLst>
              <a:path w="8618220" h="1066800">
                <a:moveTo>
                  <a:pt x="8618220" y="0"/>
                </a:moveTo>
                <a:lnTo>
                  <a:pt x="0" y="0"/>
                </a:lnTo>
                <a:lnTo>
                  <a:pt x="0" y="1066800"/>
                </a:lnTo>
                <a:lnTo>
                  <a:pt x="8618220" y="1066800"/>
                </a:lnTo>
                <a:lnTo>
                  <a:pt x="8618220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3857" y="2048078"/>
            <a:ext cx="8398510" cy="419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27749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Обучение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ребенка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гражданина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РФ,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гражданской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культурной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идентичности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соответствующему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возрасту содержании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доступными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средствами.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единого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ядра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содержания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ДО,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ориентированного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приобщение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традиционном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духовно-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нравственным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социокультурным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ценностям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российского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народа,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подрастающего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поколения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знающего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уважающего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историю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культуру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своей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семьи,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большой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малой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Родины.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единого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федерального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образовательного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пространства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воспитания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обучения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рождения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поступления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общеобразовательную</a:t>
            </a:r>
            <a:endParaRPr sz="1800" dirty="0">
              <a:latin typeface="Calibri"/>
              <a:cs typeface="Calibri"/>
            </a:endParaRPr>
          </a:p>
          <a:p>
            <a:pPr marL="155575" marR="14541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организацию,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обеспечивающую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ребенку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родителям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равные,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качественные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условия,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вне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места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проживания.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1080" y="3529584"/>
            <a:ext cx="978535" cy="914400"/>
          </a:xfrm>
          <a:custGeom>
            <a:avLst/>
            <a:gdLst/>
            <a:ahLst/>
            <a:cxnLst/>
            <a:rect l="l" t="t" r="r" b="b"/>
            <a:pathLst>
              <a:path w="978535" h="914400">
                <a:moveTo>
                  <a:pt x="521207" y="0"/>
                </a:moveTo>
                <a:lnTo>
                  <a:pt x="521207" y="228599"/>
                </a:lnTo>
                <a:lnTo>
                  <a:pt x="0" y="228599"/>
                </a:lnTo>
                <a:lnTo>
                  <a:pt x="0" y="685799"/>
                </a:lnTo>
                <a:lnTo>
                  <a:pt x="521207" y="685799"/>
                </a:lnTo>
                <a:lnTo>
                  <a:pt x="521207" y="914399"/>
                </a:lnTo>
                <a:lnTo>
                  <a:pt x="978407" y="457199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1080" y="5233415"/>
            <a:ext cx="978535" cy="914400"/>
          </a:xfrm>
          <a:custGeom>
            <a:avLst/>
            <a:gdLst/>
            <a:ahLst/>
            <a:cxnLst/>
            <a:rect l="l" t="t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8271" y="6266686"/>
            <a:ext cx="1524000" cy="5166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6885" y="3717112"/>
            <a:ext cx="883983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835785" marR="5080" indent="-1823085">
              <a:lnSpc>
                <a:spcPts val="3030"/>
              </a:lnSpc>
              <a:spcBef>
                <a:spcPts val="475"/>
              </a:spcBef>
            </a:pPr>
            <a:r>
              <a:rPr sz="2800" b="1" dirty="0">
                <a:latin typeface="Calibri"/>
                <a:cs typeface="Calibri"/>
              </a:rPr>
              <a:t>Основа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для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самостоятельной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разработки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утверждения образовательных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программ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ДОО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27242" y="1462366"/>
            <a:ext cx="215265" cy="672465"/>
          </a:xfrm>
          <a:custGeom>
            <a:avLst/>
            <a:gdLst/>
            <a:ahLst/>
            <a:cxnLst/>
            <a:rect l="l" t="t" r="r" b="b"/>
            <a:pathLst>
              <a:path w="215264" h="672464">
                <a:moveTo>
                  <a:pt x="215061" y="0"/>
                </a:moveTo>
                <a:lnTo>
                  <a:pt x="0" y="0"/>
                </a:lnTo>
                <a:lnTo>
                  <a:pt x="0" y="671995"/>
                </a:lnTo>
                <a:lnTo>
                  <a:pt x="215061" y="671995"/>
                </a:lnTo>
                <a:lnTo>
                  <a:pt x="2150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6128" y="2481072"/>
            <a:ext cx="276225" cy="257810"/>
          </a:xfrm>
          <a:custGeom>
            <a:avLst/>
            <a:gdLst/>
            <a:ahLst/>
            <a:cxnLst/>
            <a:rect l="l" t="t" r="r" b="b"/>
            <a:pathLst>
              <a:path w="276225" h="257810">
                <a:moveTo>
                  <a:pt x="137922" y="0"/>
                </a:moveTo>
                <a:lnTo>
                  <a:pt x="94317" y="6565"/>
                </a:lnTo>
                <a:lnTo>
                  <a:pt x="56455" y="24847"/>
                </a:lnTo>
                <a:lnTo>
                  <a:pt x="26602" y="52724"/>
                </a:lnTo>
                <a:lnTo>
                  <a:pt x="7028" y="88075"/>
                </a:lnTo>
                <a:lnTo>
                  <a:pt x="0" y="128777"/>
                </a:lnTo>
                <a:lnTo>
                  <a:pt x="7028" y="169480"/>
                </a:lnTo>
                <a:lnTo>
                  <a:pt x="26602" y="204831"/>
                </a:lnTo>
                <a:lnTo>
                  <a:pt x="56455" y="232708"/>
                </a:lnTo>
                <a:lnTo>
                  <a:pt x="94317" y="250990"/>
                </a:lnTo>
                <a:lnTo>
                  <a:pt x="137922" y="257555"/>
                </a:lnTo>
                <a:lnTo>
                  <a:pt x="181526" y="250990"/>
                </a:lnTo>
                <a:lnTo>
                  <a:pt x="219388" y="232708"/>
                </a:lnTo>
                <a:lnTo>
                  <a:pt x="249241" y="204831"/>
                </a:lnTo>
                <a:lnTo>
                  <a:pt x="268815" y="169480"/>
                </a:lnTo>
                <a:lnTo>
                  <a:pt x="275844" y="128777"/>
                </a:lnTo>
                <a:lnTo>
                  <a:pt x="268815" y="88075"/>
                </a:lnTo>
                <a:lnTo>
                  <a:pt x="249241" y="52724"/>
                </a:lnTo>
                <a:lnTo>
                  <a:pt x="219388" y="24847"/>
                </a:lnTo>
                <a:lnTo>
                  <a:pt x="181526" y="6565"/>
                </a:lnTo>
                <a:lnTo>
                  <a:pt x="1379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9127" y="2859023"/>
            <a:ext cx="5473065" cy="896619"/>
          </a:xfrm>
          <a:custGeom>
            <a:avLst/>
            <a:gdLst/>
            <a:ahLst/>
            <a:cxnLst/>
            <a:rect l="l" t="t" r="r" b="b"/>
            <a:pathLst>
              <a:path w="5473065" h="896620">
                <a:moveTo>
                  <a:pt x="5472683" y="0"/>
                </a:moveTo>
                <a:lnTo>
                  <a:pt x="5471707" y="72662"/>
                </a:lnTo>
                <a:lnTo>
                  <a:pt x="5468880" y="141597"/>
                </a:lnTo>
                <a:lnTo>
                  <a:pt x="5464354" y="205881"/>
                </a:lnTo>
                <a:lnTo>
                  <a:pt x="5458285" y="264590"/>
                </a:lnTo>
                <a:lnTo>
                  <a:pt x="5450824" y="316801"/>
                </a:lnTo>
                <a:lnTo>
                  <a:pt x="5442124" y="361590"/>
                </a:lnTo>
                <a:lnTo>
                  <a:pt x="5421623" y="425208"/>
                </a:lnTo>
                <a:lnTo>
                  <a:pt x="5398008" y="448055"/>
                </a:lnTo>
                <a:lnTo>
                  <a:pt x="2811018" y="448055"/>
                </a:lnTo>
                <a:lnTo>
                  <a:pt x="2798897" y="453921"/>
                </a:lnTo>
                <a:lnTo>
                  <a:pt x="2776685" y="498078"/>
                </a:lnTo>
                <a:lnTo>
                  <a:pt x="2758201" y="579310"/>
                </a:lnTo>
                <a:lnTo>
                  <a:pt x="2750740" y="631521"/>
                </a:lnTo>
                <a:lnTo>
                  <a:pt x="2744671" y="690230"/>
                </a:lnTo>
                <a:lnTo>
                  <a:pt x="2740145" y="754514"/>
                </a:lnTo>
                <a:lnTo>
                  <a:pt x="2737318" y="823449"/>
                </a:lnTo>
                <a:lnTo>
                  <a:pt x="2736342" y="896112"/>
                </a:lnTo>
                <a:lnTo>
                  <a:pt x="2735365" y="823449"/>
                </a:lnTo>
                <a:lnTo>
                  <a:pt x="2732538" y="754514"/>
                </a:lnTo>
                <a:lnTo>
                  <a:pt x="2728012" y="690230"/>
                </a:lnTo>
                <a:lnTo>
                  <a:pt x="2721943" y="631521"/>
                </a:lnTo>
                <a:lnTo>
                  <a:pt x="2714482" y="579310"/>
                </a:lnTo>
                <a:lnTo>
                  <a:pt x="2705782" y="534521"/>
                </a:lnTo>
                <a:lnTo>
                  <a:pt x="2685281" y="470903"/>
                </a:lnTo>
                <a:lnTo>
                  <a:pt x="2661666" y="448055"/>
                </a:lnTo>
                <a:lnTo>
                  <a:pt x="74676" y="448055"/>
                </a:lnTo>
                <a:lnTo>
                  <a:pt x="62555" y="442190"/>
                </a:lnTo>
                <a:lnTo>
                  <a:pt x="40343" y="398033"/>
                </a:lnTo>
                <a:lnTo>
                  <a:pt x="21859" y="316801"/>
                </a:lnTo>
                <a:lnTo>
                  <a:pt x="14398" y="264590"/>
                </a:lnTo>
                <a:lnTo>
                  <a:pt x="8329" y="205881"/>
                </a:lnTo>
                <a:lnTo>
                  <a:pt x="3803" y="141597"/>
                </a:lnTo>
                <a:lnTo>
                  <a:pt x="976" y="72662"/>
                </a:lnTo>
                <a:lnTo>
                  <a:pt x="0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92936" y="1376172"/>
            <a:ext cx="3074035" cy="1399540"/>
          </a:xfrm>
          <a:prstGeom prst="rect">
            <a:avLst/>
          </a:prstGeom>
          <a:solidFill>
            <a:srgbClr val="1A495D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Федеральный</a:t>
            </a:r>
            <a:endParaRPr sz="1800" dirty="0">
              <a:latin typeface="Calibri"/>
              <a:cs typeface="Calibri"/>
            </a:endParaRPr>
          </a:p>
          <a:p>
            <a:pPr marL="193040" marR="187960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государственный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стандарт дошкольного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3804" y="1395983"/>
            <a:ext cx="3075940" cy="1399540"/>
          </a:xfrm>
          <a:prstGeom prst="rect">
            <a:avLst/>
          </a:prstGeom>
          <a:solidFill>
            <a:srgbClr val="1A495D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Федеральная</a:t>
            </a:r>
            <a:endParaRPr sz="1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образовательная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дошкольного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9459" y="6309358"/>
            <a:ext cx="1114044" cy="431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533400"/>
            <a:ext cx="9090660" cy="32986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56260" marR="547370" algn="ctr">
              <a:lnSpc>
                <a:spcPts val="3460"/>
              </a:lnSpc>
              <a:spcBef>
                <a:spcPts val="535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и Федеральная программа являются основой для самостоятельной разработки и утверждения образовательных программ дошкольного образования, обязательная часть которых должна соответствовать Федеральной программе (Общие положения, п.4).</a:t>
            </a:r>
          </a:p>
          <a:p>
            <a:pPr marL="556260" marR="547370" algn="ctr">
              <a:lnSpc>
                <a:spcPts val="3460"/>
              </a:lnSpc>
              <a:spcBef>
                <a:spcPts val="535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marR="547370" algn="ctr">
              <a:lnSpc>
                <a:spcPts val="3460"/>
              </a:lnSpc>
              <a:spcBef>
                <a:spcPts val="535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8271" y="6237732"/>
            <a:ext cx="1403603" cy="4968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7DF8F3-0144-46ED-AADB-294EE2564305}"/>
              </a:ext>
            </a:extLst>
          </p:cNvPr>
          <p:cNvSpPr txBox="1"/>
          <p:nvPr/>
        </p:nvSpPr>
        <p:spPr>
          <a:xfrm>
            <a:off x="2209800" y="457201"/>
            <a:ext cx="9067800" cy="110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переходу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ФОП ДО, которая проделана в дошкольных образовательных учреждениях Урус-Мартановского муниципального района: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58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Издан приказ МУ «ОДО Урус-Мартановского муниципального района» об оказании  методической помощи дошкольным образовательным учреждениям при приведении ООП в соответствии с ФОП ДО.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F325C7-7411-41FF-948A-7AEA51800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12" y="1752600"/>
            <a:ext cx="3380916" cy="4724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585353-E63D-4818-930A-3340B9C6E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9245"/>
            <a:ext cx="3479940" cy="4793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D1727A-DEAB-48CD-8122-79563898A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1779245"/>
            <a:ext cx="326116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5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A2D990-816D-4F78-ACA7-607CD1EF535C}"/>
              </a:ext>
            </a:extLst>
          </p:cNvPr>
          <p:cNvSpPr txBox="1"/>
          <p:nvPr/>
        </p:nvSpPr>
        <p:spPr>
          <a:xfrm>
            <a:off x="1828800" y="838200"/>
            <a:ext cx="9906000" cy="875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переходу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ФОП ДО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примере МБДОУ «Детский сад №1 «Фирдаус» с. Алхазурово»: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Издан приказ о переходе на непосредственное полное применение федеральной образовательной программы дошкольного образования в МБДОУ «Детский сад №1 «Фирдаус» с. Алхазурово».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E1325E-C816-43FC-872F-96DF7977A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60508"/>
            <a:ext cx="3276600" cy="46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2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138613-F693-4A33-8B03-D8FE6ED45FED}"/>
              </a:ext>
            </a:extLst>
          </p:cNvPr>
          <p:cNvSpPr txBox="1"/>
          <p:nvPr/>
        </p:nvSpPr>
        <p:spPr>
          <a:xfrm>
            <a:off x="1219200" y="381000"/>
            <a:ext cx="10363200" cy="77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Разработана дорожная карта мероприятий по изучению федеральной образовательной программы дошкольного образования (ФОП ДО) и федеральной адаптированной образовательной программы дошкольного образования для обучающихся с ограниченными возможностями здоровья (ФАОП ДО) внедрению и переходу на ФОП ДО (ФАОП ДО)  ДОУ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CA6FF8-5388-46B5-BEE1-11BB429B0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53519"/>
            <a:ext cx="3820199" cy="53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1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715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Tw Cen MT</vt:lpstr>
      <vt:lpstr>Office Theme</vt:lpstr>
      <vt:lpstr>Капля</vt:lpstr>
      <vt:lpstr>Переход на ФОП ДО - новая федеральная образовательная программа дошкольного образования.</vt:lpstr>
      <vt:lpstr>Презентация PowerPoint</vt:lpstr>
      <vt:lpstr>Презентация PowerPoint</vt:lpstr>
      <vt:lpstr>ФОП ДО позволяет реализовывать основные функции дошкольного образования: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образовательная программа</dc:title>
  <dc:creator>Цуканова Светлана Викторовна</dc:creator>
  <cp:lastModifiedBy>G-01</cp:lastModifiedBy>
  <cp:revision>18</cp:revision>
  <dcterms:created xsi:type="dcterms:W3CDTF">2023-04-17T12:58:59Z</dcterms:created>
  <dcterms:modified xsi:type="dcterms:W3CDTF">2023-04-25T04:10:04Z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2023-04-17T00:00:00Z</vt:filetime>
  </property>
  <property fmtid="{D5CDD505-2E9C-101B-9397-08002B2CF9AE}" pid="5" name="Producer">
    <vt:lpwstr>Microsoft® PowerPoint® 2019</vt:lpwstr>
  </property>
</Properties>
</file>